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0E0A-99D6-48C8-99CA-3A9507F18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916311-869C-4242-806E-C5C29B5E1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0E730F-CD6A-416F-8E4A-8D98DA061AFF}"/>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5" name="Footer Placeholder 4">
            <a:extLst>
              <a:ext uri="{FF2B5EF4-FFF2-40B4-BE49-F238E27FC236}">
                <a16:creationId xmlns:a16="http://schemas.microsoft.com/office/drawing/2014/main" id="{985231E6-1B59-48CF-93F0-1E84ABD612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FF6362-E6C1-4D2E-8AE6-DF42272C4A63}"/>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28785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515E-F8E3-4336-A31B-05D09C3EA7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2663E8-55F9-45B5-A3C3-5C80EDEA50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88E3CE-39F2-422C-AD25-1E63A45F2970}"/>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5" name="Footer Placeholder 4">
            <a:extLst>
              <a:ext uri="{FF2B5EF4-FFF2-40B4-BE49-F238E27FC236}">
                <a16:creationId xmlns:a16="http://schemas.microsoft.com/office/drawing/2014/main" id="{0DA80902-68FF-4A72-A46D-4DCF40539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D641F2-7AA4-465E-97A9-4E6252B82131}"/>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155713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C29FF-DA33-4925-9FCB-4271BF59ED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50EBA7-9D69-4641-B54C-ACDAAA1203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B49EB1-BAF0-4A71-B548-4351ABE2F886}"/>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5" name="Footer Placeholder 4">
            <a:extLst>
              <a:ext uri="{FF2B5EF4-FFF2-40B4-BE49-F238E27FC236}">
                <a16:creationId xmlns:a16="http://schemas.microsoft.com/office/drawing/2014/main" id="{A31BBD2F-BF53-4232-8512-873717702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9124F-4588-46AD-A777-F5C27C916670}"/>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60518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0C5F-31E8-4362-A7C8-8D8B7657B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0E50F5-A097-450D-870B-08EA6AA622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DDF183-378A-4157-9345-D7394874D47B}"/>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5" name="Footer Placeholder 4">
            <a:extLst>
              <a:ext uri="{FF2B5EF4-FFF2-40B4-BE49-F238E27FC236}">
                <a16:creationId xmlns:a16="http://schemas.microsoft.com/office/drawing/2014/main" id="{18DE98A3-518D-4904-A57E-3F8B98A09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71FD90-048A-40F6-923C-9D08A518BF4C}"/>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51361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8545-1167-466C-8522-A457CEAD0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6922A7-6FF6-4CC4-A2B6-A69970FA9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03AB06-B21B-4F64-A576-8AFE788E73B3}"/>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5" name="Footer Placeholder 4">
            <a:extLst>
              <a:ext uri="{FF2B5EF4-FFF2-40B4-BE49-F238E27FC236}">
                <a16:creationId xmlns:a16="http://schemas.microsoft.com/office/drawing/2014/main" id="{D6A68E2F-1473-4F00-94B8-987B2458F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4F5C6D-4787-461B-BF4A-6CFA9E5F76F5}"/>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289416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B4AD-FC13-440D-A244-A47B6FF105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15895E-F798-402D-AF00-D586AC9E22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7911B6-81F3-4FDB-997A-08FADE5776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C00B5C-D04C-4805-8EFA-66D57CABBC8C}"/>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6" name="Footer Placeholder 5">
            <a:extLst>
              <a:ext uri="{FF2B5EF4-FFF2-40B4-BE49-F238E27FC236}">
                <a16:creationId xmlns:a16="http://schemas.microsoft.com/office/drawing/2014/main" id="{9A7896CD-83CB-4692-B1B9-E92CF2B7D4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6B134A-6AB9-4E75-A4C2-C79A9DE74C75}"/>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138399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9E5A-0DA5-4F11-958C-2882F7E387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1EA12B-1FAA-48B4-87DF-BBC1D4E7C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0714B9-9A88-4DF0-84CC-45D3C95D38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E38B09-1873-4978-8B82-6F7B28875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E171AD-208B-4097-A055-A216D2AFF0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CD1A6C-3F50-4562-99F8-0C626E1DA7C1}"/>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8" name="Footer Placeholder 7">
            <a:extLst>
              <a:ext uri="{FF2B5EF4-FFF2-40B4-BE49-F238E27FC236}">
                <a16:creationId xmlns:a16="http://schemas.microsoft.com/office/drawing/2014/main" id="{A2D524B0-98C7-40EC-92A1-6003E8A225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494C7B-5727-479A-B8F5-C931E034904C}"/>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20850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658E-95C8-4E7D-94A1-B619BD040E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B0C95D-23D3-4F13-B7B2-EF6B5CF23267}"/>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4" name="Footer Placeholder 3">
            <a:extLst>
              <a:ext uri="{FF2B5EF4-FFF2-40B4-BE49-F238E27FC236}">
                <a16:creationId xmlns:a16="http://schemas.microsoft.com/office/drawing/2014/main" id="{5D3180CD-F1B4-4E31-875A-7F1BFBE46B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5E3186-05A7-492B-AF8D-8A74CB5AA7B4}"/>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93917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E177B-810E-4478-8D90-A322E23D5683}"/>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3" name="Footer Placeholder 2">
            <a:extLst>
              <a:ext uri="{FF2B5EF4-FFF2-40B4-BE49-F238E27FC236}">
                <a16:creationId xmlns:a16="http://schemas.microsoft.com/office/drawing/2014/main" id="{6F806CA1-DE2F-47E6-9BC3-D5CEFFB150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3E22B3-4757-40EB-9CC1-D956AD8B44AE}"/>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151202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2202-9C73-4018-AAC1-3ECB9FACB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5F78F0-42FF-4308-9E88-9F765E72B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F7CB07-15E5-4146-ABEF-0327DE3FA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E1DCFF-4688-408A-81F8-620B5FEA41AA}"/>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6" name="Footer Placeholder 5">
            <a:extLst>
              <a:ext uri="{FF2B5EF4-FFF2-40B4-BE49-F238E27FC236}">
                <a16:creationId xmlns:a16="http://schemas.microsoft.com/office/drawing/2014/main" id="{DB4C4E1C-F94D-414F-AF61-D4EDEF7670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8899EB-A192-47A8-A594-0FCAC3EFECCB}"/>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352031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5F1-79ED-49B9-8966-E537A1227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6C2A9E-7428-4FEF-AE6F-E9777FEB2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666A97-772B-47F2-8204-7D169AC75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F73996-4BC3-4062-93DC-DB9C4D75ED9E}"/>
              </a:ext>
            </a:extLst>
          </p:cNvPr>
          <p:cNvSpPr>
            <a:spLocks noGrp="1"/>
          </p:cNvSpPr>
          <p:nvPr>
            <p:ph type="dt" sz="half" idx="10"/>
          </p:nvPr>
        </p:nvSpPr>
        <p:spPr/>
        <p:txBody>
          <a:bodyPr/>
          <a:lstStyle/>
          <a:p>
            <a:fld id="{E30441EA-C590-4F0F-BCAF-E1D300CE550D}" type="datetimeFigureOut">
              <a:rPr lang="en-GB" smtClean="0"/>
              <a:t>10/02/2021</a:t>
            </a:fld>
            <a:endParaRPr lang="en-GB"/>
          </a:p>
        </p:txBody>
      </p:sp>
      <p:sp>
        <p:nvSpPr>
          <p:cNvPr id="6" name="Footer Placeholder 5">
            <a:extLst>
              <a:ext uri="{FF2B5EF4-FFF2-40B4-BE49-F238E27FC236}">
                <a16:creationId xmlns:a16="http://schemas.microsoft.com/office/drawing/2014/main" id="{99D6BF43-B9C2-4C3E-B0C8-6A8A89C7E1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41D13-6F02-4C9F-B078-A1D0F33DB161}"/>
              </a:ext>
            </a:extLst>
          </p:cNvPr>
          <p:cNvSpPr>
            <a:spLocks noGrp="1"/>
          </p:cNvSpPr>
          <p:nvPr>
            <p:ph type="sldNum" sz="quarter" idx="12"/>
          </p:nvPr>
        </p:nvSpPr>
        <p:spPr/>
        <p:txBody>
          <a:bodyPr/>
          <a:lstStyle/>
          <a:p>
            <a:fld id="{5B39672B-4A4E-4D78-8475-068A0E1A2659}" type="slidenum">
              <a:rPr lang="en-GB" smtClean="0"/>
              <a:t>‹#›</a:t>
            </a:fld>
            <a:endParaRPr lang="en-GB"/>
          </a:p>
        </p:txBody>
      </p:sp>
    </p:spTree>
    <p:extLst>
      <p:ext uri="{BB962C8B-B14F-4D97-AF65-F5344CB8AC3E}">
        <p14:creationId xmlns:p14="http://schemas.microsoft.com/office/powerpoint/2010/main" val="287927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F85A3-1C41-47E9-87ED-132A4E562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63871A-63F0-40D5-AD31-1D7FFCC5E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FD33FF-3525-4028-8C88-FCCBB6A74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441EA-C590-4F0F-BCAF-E1D300CE550D}" type="datetimeFigureOut">
              <a:rPr lang="en-GB" smtClean="0"/>
              <a:t>10/02/2021</a:t>
            </a:fld>
            <a:endParaRPr lang="en-GB"/>
          </a:p>
        </p:txBody>
      </p:sp>
      <p:sp>
        <p:nvSpPr>
          <p:cNvPr id="5" name="Footer Placeholder 4">
            <a:extLst>
              <a:ext uri="{FF2B5EF4-FFF2-40B4-BE49-F238E27FC236}">
                <a16:creationId xmlns:a16="http://schemas.microsoft.com/office/drawing/2014/main" id="{6112C1A4-A570-4EB1-B4FB-C639B8A0E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F061E6-70C6-4020-A651-5A2F98761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9672B-4A4E-4D78-8475-068A0E1A2659}" type="slidenum">
              <a:rPr lang="en-GB" smtClean="0"/>
              <a:t>‹#›</a:t>
            </a:fld>
            <a:endParaRPr lang="en-GB"/>
          </a:p>
        </p:txBody>
      </p:sp>
    </p:spTree>
    <p:extLst>
      <p:ext uri="{BB962C8B-B14F-4D97-AF65-F5344CB8AC3E}">
        <p14:creationId xmlns:p14="http://schemas.microsoft.com/office/powerpoint/2010/main" val="258729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n-BdBSOGKY" TargetMode="External"/><Relationship Id="rId2" Type="http://schemas.openxmlformats.org/officeDocument/2006/relationships/hyperlink" Target="https://www.youtube.com/watch?v=wEp3KprCkuk"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BgghnQF6E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912E-A000-4CD1-A465-C0793C5F324A}"/>
              </a:ext>
            </a:extLst>
          </p:cNvPr>
          <p:cNvSpPr>
            <a:spLocks noGrp="1"/>
          </p:cNvSpPr>
          <p:nvPr>
            <p:ph type="ctrTitle"/>
          </p:nvPr>
        </p:nvSpPr>
        <p:spPr>
          <a:xfrm>
            <a:off x="1524000" y="1122363"/>
            <a:ext cx="9144000" cy="1130507"/>
          </a:xfrm>
        </p:spPr>
        <p:txBody>
          <a:bodyPr/>
          <a:lstStyle/>
          <a:p>
            <a:r>
              <a:rPr lang="en-US" dirty="0"/>
              <a:t>Computing : Animation</a:t>
            </a:r>
            <a:endParaRPr lang="en-GB" dirty="0"/>
          </a:p>
        </p:txBody>
      </p:sp>
      <p:sp>
        <p:nvSpPr>
          <p:cNvPr id="3" name="Subtitle 2">
            <a:extLst>
              <a:ext uri="{FF2B5EF4-FFF2-40B4-BE49-F238E27FC236}">
                <a16:creationId xmlns:a16="http://schemas.microsoft.com/office/drawing/2014/main" id="{00D8459D-1DB9-4D0A-B36C-FBFAB22B4802}"/>
              </a:ext>
            </a:extLst>
          </p:cNvPr>
          <p:cNvSpPr>
            <a:spLocks noGrp="1"/>
          </p:cNvSpPr>
          <p:nvPr>
            <p:ph type="subTitle" idx="1"/>
          </p:nvPr>
        </p:nvSpPr>
        <p:spPr>
          <a:xfrm>
            <a:off x="1524000" y="3043410"/>
            <a:ext cx="9144000" cy="771179"/>
          </a:xfrm>
        </p:spPr>
        <p:txBody>
          <a:bodyPr>
            <a:normAutofit/>
          </a:bodyPr>
          <a:lstStyle/>
          <a:p>
            <a:r>
              <a:rPr lang="en-US" sz="3600" dirty="0"/>
              <a:t>Tuesday 23</a:t>
            </a:r>
            <a:r>
              <a:rPr lang="en-US" sz="3600" baseline="30000" dirty="0"/>
              <a:t>rd</a:t>
            </a:r>
            <a:r>
              <a:rPr lang="en-US" sz="3600" dirty="0"/>
              <a:t> February</a:t>
            </a:r>
            <a:endParaRPr lang="en-GB" sz="3600" dirty="0"/>
          </a:p>
        </p:txBody>
      </p:sp>
    </p:spTree>
    <p:extLst>
      <p:ext uri="{BB962C8B-B14F-4D97-AF65-F5344CB8AC3E}">
        <p14:creationId xmlns:p14="http://schemas.microsoft.com/office/powerpoint/2010/main" val="188642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83B9-B270-4528-A133-A430C33700CF}"/>
              </a:ext>
            </a:extLst>
          </p:cNvPr>
          <p:cNvSpPr>
            <a:spLocks noGrp="1"/>
          </p:cNvSpPr>
          <p:nvPr>
            <p:ph type="title"/>
          </p:nvPr>
        </p:nvSpPr>
        <p:spPr>
          <a:xfrm>
            <a:off x="614082" y="2766218"/>
            <a:ext cx="10515600" cy="1325563"/>
          </a:xfrm>
        </p:spPr>
        <p:txBody>
          <a:bodyPr>
            <a:noAutofit/>
          </a:bodyPr>
          <a:lstStyle/>
          <a:p>
            <a:r>
              <a:rPr lang="en-US" sz="2800" dirty="0"/>
              <a:t>Here are some examples of animated films and cartoons.</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Can you name any others?</a:t>
            </a:r>
            <a:br>
              <a:rPr lang="en-US" sz="2800" dirty="0"/>
            </a:br>
            <a:r>
              <a:rPr lang="en-US" sz="2800" dirty="0"/>
              <a:t>What are your </a:t>
            </a:r>
            <a:r>
              <a:rPr lang="en-US" sz="2800" dirty="0" err="1"/>
              <a:t>favourite</a:t>
            </a:r>
            <a:r>
              <a:rPr lang="en-US" sz="2800" dirty="0"/>
              <a:t> animated cartoons and films?</a:t>
            </a:r>
            <a:br>
              <a:rPr lang="en-US" sz="2800" dirty="0"/>
            </a:br>
            <a:r>
              <a:rPr lang="en-US" sz="2800" dirty="0"/>
              <a:t>Why are animated films and cartoons enjoyable to watch? Why can they sometimes be more fun than real images?</a:t>
            </a:r>
            <a:endParaRPr lang="en-GB" sz="2800" dirty="0"/>
          </a:p>
        </p:txBody>
      </p:sp>
      <p:pic>
        <p:nvPicPr>
          <p:cNvPr id="1026" name="Picture 2" descr="Image result for animated films and cartoons">
            <a:extLst>
              <a:ext uri="{FF2B5EF4-FFF2-40B4-BE49-F238E27FC236}">
                <a16:creationId xmlns:a16="http://schemas.microsoft.com/office/drawing/2014/main" id="{6B180B55-532F-4A15-95F8-EDF522853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048" y="1111093"/>
            <a:ext cx="5346732" cy="3562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nimated cartoons">
            <a:extLst>
              <a:ext uri="{FF2B5EF4-FFF2-40B4-BE49-F238E27FC236}">
                <a16:creationId xmlns:a16="http://schemas.microsoft.com/office/drawing/2014/main" id="{7EA38CDA-6D21-489C-8FA6-22620C898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932" y="1177123"/>
            <a:ext cx="2698750" cy="34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88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83B9-B270-4528-A133-A430C33700CF}"/>
              </a:ext>
            </a:extLst>
          </p:cNvPr>
          <p:cNvSpPr>
            <a:spLocks noGrp="1"/>
          </p:cNvSpPr>
          <p:nvPr>
            <p:ph type="title"/>
          </p:nvPr>
        </p:nvSpPr>
        <p:spPr>
          <a:xfrm>
            <a:off x="838200" y="3429000"/>
            <a:ext cx="10515600" cy="1325563"/>
          </a:xfrm>
        </p:spPr>
        <p:txBody>
          <a:bodyPr>
            <a:noAutofit/>
          </a:bodyPr>
          <a:lstStyle/>
          <a:p>
            <a:r>
              <a:rPr lang="en-US" sz="2800" dirty="0"/>
              <a:t>Animation can be something very simple and can start with simply animating a face so the character appears to smile when the animation is run.</a:t>
            </a:r>
            <a:br>
              <a:rPr lang="en-US" sz="2800" dirty="0"/>
            </a:br>
            <a:br>
              <a:rPr lang="en-US" sz="2800" dirty="0"/>
            </a:br>
            <a:r>
              <a:rPr lang="en-US" sz="2800" b="1" dirty="0"/>
              <a:t>Animation is described as a ‘process by which we see still pictures move’. </a:t>
            </a:r>
            <a:br>
              <a:rPr lang="en-US" sz="2800" b="1" dirty="0"/>
            </a:br>
            <a:br>
              <a:rPr lang="en-US" sz="2800" b="1" dirty="0"/>
            </a:br>
            <a:r>
              <a:rPr lang="en-US" sz="2800" b="1" dirty="0"/>
              <a:t>Each individual picture is shot on film one at a time. The pictures are shown at the rate of 24 pictures per second, which makes the pictures appear to move.</a:t>
            </a:r>
            <a:br>
              <a:rPr lang="en-US" sz="2800" b="1"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GB" sz="2800" dirty="0"/>
          </a:p>
        </p:txBody>
      </p:sp>
    </p:spTree>
    <p:extLst>
      <p:ext uri="{BB962C8B-B14F-4D97-AF65-F5344CB8AC3E}">
        <p14:creationId xmlns:p14="http://schemas.microsoft.com/office/powerpoint/2010/main" val="324006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83B9-B270-4528-A133-A430C33700CF}"/>
              </a:ext>
            </a:extLst>
          </p:cNvPr>
          <p:cNvSpPr>
            <a:spLocks noGrp="1"/>
          </p:cNvSpPr>
          <p:nvPr>
            <p:ph type="title"/>
          </p:nvPr>
        </p:nvSpPr>
        <p:spPr>
          <a:xfrm>
            <a:off x="838200" y="3799703"/>
            <a:ext cx="10515600" cy="1325563"/>
          </a:xfrm>
        </p:spPr>
        <p:txBody>
          <a:bodyPr>
            <a:noAutofit/>
          </a:bodyPr>
          <a:lstStyle/>
          <a:p>
            <a:r>
              <a:rPr lang="en-US" sz="2800" u="sng" dirty="0"/>
              <a:t>How does this work?</a:t>
            </a:r>
            <a:br>
              <a:rPr lang="en-US" sz="2800" dirty="0"/>
            </a:br>
            <a:br>
              <a:rPr lang="en-US" sz="2800" dirty="0"/>
            </a:br>
            <a:r>
              <a:rPr lang="en-US" sz="2800" dirty="0"/>
              <a:t>Our brain holds onto an image for a fraction of a second after the image has passed. When our eyes see a series of images very quickly one after the other, because our eyes cannot cope with fast-moving images, they are tricked into thinking that the images are moving.</a:t>
            </a:r>
            <a:br>
              <a:rPr lang="en-US" sz="2800" dirty="0"/>
            </a:br>
            <a:br>
              <a:rPr lang="en-US" sz="2800" dirty="0"/>
            </a:br>
            <a:r>
              <a:rPr lang="en-US" sz="2800" dirty="0"/>
              <a:t>If the images you are seeing change in some way, you see this as animation.</a:t>
            </a:r>
            <a:br>
              <a:rPr lang="en-US" sz="2800" dirty="0"/>
            </a:br>
            <a:br>
              <a:rPr lang="en-US" sz="2800" dirty="0"/>
            </a:br>
            <a:r>
              <a:rPr lang="en-US" sz="2800" dirty="0"/>
              <a:t>So animation is actually a set of still pictures moving very quickly!</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GB" sz="2800" dirty="0"/>
          </a:p>
        </p:txBody>
      </p:sp>
    </p:spTree>
    <p:extLst>
      <p:ext uri="{BB962C8B-B14F-4D97-AF65-F5344CB8AC3E}">
        <p14:creationId xmlns:p14="http://schemas.microsoft.com/office/powerpoint/2010/main" val="82651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83B9-B270-4528-A133-A430C33700CF}"/>
              </a:ext>
            </a:extLst>
          </p:cNvPr>
          <p:cNvSpPr>
            <a:spLocks noGrp="1"/>
          </p:cNvSpPr>
          <p:nvPr>
            <p:ph type="title"/>
          </p:nvPr>
        </p:nvSpPr>
        <p:spPr>
          <a:xfrm>
            <a:off x="887626" y="4302939"/>
            <a:ext cx="9986319" cy="2555061"/>
          </a:xfrm>
        </p:spPr>
        <p:txBody>
          <a:bodyPr>
            <a:noAutofit/>
          </a:bodyPr>
          <a:lstStyle/>
          <a:p>
            <a:r>
              <a:rPr lang="en-US" sz="2800" u="sng" dirty="0"/>
              <a:t>Flick Book Animation</a:t>
            </a:r>
            <a:br>
              <a:rPr lang="en-US" sz="2800" dirty="0"/>
            </a:br>
            <a:br>
              <a:rPr lang="en-US" sz="2800" dirty="0"/>
            </a:br>
            <a:r>
              <a:rPr lang="en-US" sz="2800" dirty="0"/>
              <a:t>Have you ever seen or used a flick book? </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Watch this clip of some different flick book examples:</a:t>
            </a:r>
            <a:br>
              <a:rPr lang="en-US" sz="2800" dirty="0"/>
            </a:br>
            <a:r>
              <a:rPr lang="en-US" sz="2800" dirty="0">
                <a:hlinkClick r:id="rId2"/>
              </a:rPr>
              <a:t>https://www.youtube.com/watch?v=wEp3KprCkuk</a:t>
            </a:r>
            <a:br>
              <a:rPr lang="en-US" sz="2800" dirty="0"/>
            </a:br>
            <a:br>
              <a:rPr lang="en-US" sz="2800" dirty="0"/>
            </a:br>
            <a:r>
              <a:rPr lang="en-US" sz="2800" dirty="0"/>
              <a:t>Then watch this clip which shows you how to make a flipbook:</a:t>
            </a:r>
            <a:br>
              <a:rPr lang="en-US" sz="2800" dirty="0"/>
            </a:br>
            <a:r>
              <a:rPr lang="en-US" sz="2800" dirty="0">
                <a:hlinkClick r:id="rId3"/>
              </a:rPr>
              <a:t>https://www.youtube.com/watch?v=Un-BdBSOGKY</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GB" sz="2800" dirty="0"/>
          </a:p>
        </p:txBody>
      </p:sp>
      <p:pic>
        <p:nvPicPr>
          <p:cNvPr id="4" name="Picture 2" descr="Image result for flick book animation post its">
            <a:extLst>
              <a:ext uri="{FF2B5EF4-FFF2-40B4-BE49-F238E27FC236}">
                <a16:creationId xmlns:a16="http://schemas.microsoft.com/office/drawing/2014/main" id="{479B0AF4-CD65-4D09-80C9-1941B67D8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541" y="1637271"/>
            <a:ext cx="3976130" cy="2236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lick book animation">
            <a:extLst>
              <a:ext uri="{FF2B5EF4-FFF2-40B4-BE49-F238E27FC236}">
                <a16:creationId xmlns:a16="http://schemas.microsoft.com/office/drawing/2014/main" id="{009BBACF-CD79-42BD-9BAC-938009A98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626" y="1637270"/>
            <a:ext cx="3976132" cy="223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0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83B9-B270-4528-A133-A430C33700CF}"/>
              </a:ext>
            </a:extLst>
          </p:cNvPr>
          <p:cNvSpPr>
            <a:spLocks noGrp="1"/>
          </p:cNvSpPr>
          <p:nvPr>
            <p:ph type="title"/>
          </p:nvPr>
        </p:nvSpPr>
        <p:spPr>
          <a:xfrm>
            <a:off x="633283" y="3632993"/>
            <a:ext cx="10925433" cy="2555061"/>
          </a:xfrm>
        </p:spPr>
        <p:txBody>
          <a:bodyPr>
            <a:noAutofit/>
          </a:bodyPr>
          <a:lstStyle/>
          <a:p>
            <a:r>
              <a:rPr lang="en-US" sz="2800" u="sng" dirty="0"/>
              <a:t>Your Challenge</a:t>
            </a:r>
            <a:br>
              <a:rPr lang="en-US" sz="2800" dirty="0"/>
            </a:br>
            <a:br>
              <a:rPr lang="en-US" sz="2800" dirty="0"/>
            </a:br>
            <a:r>
              <a:rPr lang="en-US" sz="2800" dirty="0"/>
              <a:t>Your challenge is to try and make your own very simple flick book.</a:t>
            </a:r>
            <a:br>
              <a:rPr lang="en-US" sz="2800" dirty="0"/>
            </a:br>
            <a:r>
              <a:rPr lang="en-US" sz="2800" dirty="0"/>
              <a:t>You can try an animation similar to one in the clips or you can try this simple moving ball flick book.</a:t>
            </a:r>
            <a:br>
              <a:rPr lang="en-US" sz="2800" dirty="0"/>
            </a:br>
            <a:br>
              <a:rPr lang="en-US" sz="2800" dirty="0"/>
            </a:br>
            <a:r>
              <a:rPr lang="en-US" sz="2800" dirty="0"/>
              <a:t>1. You need some post-it notes or you can cut some squares of paper and fasten with a staple or paper clip.</a:t>
            </a:r>
            <a:br>
              <a:rPr lang="en-US" sz="2800" dirty="0"/>
            </a:br>
            <a:r>
              <a:rPr lang="en-US" sz="2800" dirty="0"/>
              <a:t>2. Make a ball move by drawing it in different positions diagonally across several of the pages at the beginning of the post-it note pad. </a:t>
            </a:r>
            <a:br>
              <a:rPr lang="en-US" sz="2800" dirty="0"/>
            </a:br>
            <a:r>
              <a:rPr lang="en-US" sz="2800" dirty="0"/>
              <a:t>3. Now flick the pages very quickly to see the image move! </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GB" sz="2800" dirty="0"/>
          </a:p>
        </p:txBody>
      </p:sp>
      <p:pic>
        <p:nvPicPr>
          <p:cNvPr id="3" name="Picture 2">
            <a:extLst>
              <a:ext uri="{FF2B5EF4-FFF2-40B4-BE49-F238E27FC236}">
                <a16:creationId xmlns:a16="http://schemas.microsoft.com/office/drawing/2014/main" id="{3A6B06DC-8ECB-4178-B982-ABF8338B567B}"/>
              </a:ext>
            </a:extLst>
          </p:cNvPr>
          <p:cNvPicPr>
            <a:picLocks noChangeAspect="1"/>
          </p:cNvPicPr>
          <p:nvPr/>
        </p:nvPicPr>
        <p:blipFill>
          <a:blip r:embed="rId2"/>
          <a:stretch>
            <a:fillRect/>
          </a:stretch>
        </p:blipFill>
        <p:spPr>
          <a:xfrm>
            <a:off x="2197829" y="4910523"/>
            <a:ext cx="6970885" cy="1549086"/>
          </a:xfrm>
          <a:prstGeom prst="rect">
            <a:avLst/>
          </a:prstGeom>
        </p:spPr>
      </p:pic>
    </p:spTree>
    <p:extLst>
      <p:ext uri="{BB962C8B-B14F-4D97-AF65-F5344CB8AC3E}">
        <p14:creationId xmlns:p14="http://schemas.microsoft.com/office/powerpoint/2010/main" val="205517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83B9-B270-4528-A133-A430C33700CF}"/>
              </a:ext>
            </a:extLst>
          </p:cNvPr>
          <p:cNvSpPr>
            <a:spLocks noGrp="1"/>
          </p:cNvSpPr>
          <p:nvPr>
            <p:ph type="title"/>
          </p:nvPr>
        </p:nvSpPr>
        <p:spPr>
          <a:xfrm>
            <a:off x="633283" y="3632993"/>
            <a:ext cx="10925433" cy="2555061"/>
          </a:xfrm>
        </p:spPr>
        <p:txBody>
          <a:bodyPr>
            <a:noAutofit/>
          </a:bodyPr>
          <a:lstStyle/>
          <a:p>
            <a:r>
              <a:rPr lang="en-US" sz="2800" u="sng" dirty="0"/>
              <a:t>Just for fun!</a:t>
            </a:r>
            <a:br>
              <a:rPr lang="en-US" sz="2800" dirty="0"/>
            </a:br>
            <a:br>
              <a:rPr lang="en-US" sz="2800" dirty="0"/>
            </a:br>
            <a:r>
              <a:rPr lang="en-US" sz="2800" dirty="0"/>
              <a:t>Watch the first animated film created by Walt Disney with synchronized sound, first released in 1928!</a:t>
            </a:r>
            <a:br>
              <a:rPr lang="en-US" sz="2800" dirty="0"/>
            </a:br>
            <a:br>
              <a:rPr lang="en-US" sz="2800" dirty="0"/>
            </a:br>
            <a:r>
              <a:rPr lang="en-US" sz="2800" dirty="0">
                <a:hlinkClick r:id="rId2"/>
              </a:rPr>
              <a:t>https://www.youtube.com/watch?v=BBgghnQF6E4</a:t>
            </a:r>
            <a:br>
              <a:rPr lang="en-US" sz="2800" dirty="0"/>
            </a:br>
            <a:br>
              <a:rPr lang="en-US" sz="2800" dirty="0"/>
            </a:br>
            <a:r>
              <a:rPr lang="en-US" sz="2800" dirty="0"/>
              <a:t> </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GB" sz="2800" dirty="0"/>
          </a:p>
        </p:txBody>
      </p:sp>
    </p:spTree>
    <p:extLst>
      <p:ext uri="{BB962C8B-B14F-4D97-AF65-F5344CB8AC3E}">
        <p14:creationId xmlns:p14="http://schemas.microsoft.com/office/powerpoint/2010/main" val="1781480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36" ma:contentTypeDescription="Create a new document." ma:contentTypeScope="" ma:versionID="1abca9f278113005d00f0cc5efff689c">
  <xsd:schema xmlns:xsd="http://www.w3.org/2001/XMLSchema" xmlns:xs="http://www.w3.org/2001/XMLSchema" xmlns:p="http://schemas.microsoft.com/office/2006/metadata/properties" xmlns:ns3="f67f2bb3-97ee-45f5-81d1-716cc370c9ff" xmlns:ns4="f27f0970-de72-4a1e-99e1-19346f1b6624" targetNamespace="http://schemas.microsoft.com/office/2006/metadata/properties" ma:root="true" ma:fieldsID="9ed01ca35b95133432d56597176d8ce0" ns3:_="" ns4:_="">
    <xsd:import namespace="f67f2bb3-97ee-45f5-81d1-716cc370c9ff"/>
    <xsd:import namespace="f27f0970-de72-4a1e-99e1-19346f1b66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f2bb3-97ee-45f5-81d1-716cc370c9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7f0970-de72-4a1e-99e1-19346f1b66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41E3C8-216E-496D-B42D-0B6DF156E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f2bb3-97ee-45f5-81d1-716cc370c9ff"/>
    <ds:schemaRef ds:uri="f27f0970-de72-4a1e-99e1-19346f1b6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5A8CDA-190B-4F41-8C4A-DFA99F152F8A}">
  <ds:schemaRefs>
    <ds:schemaRef ds:uri="http://schemas.microsoft.com/sharepoint/v3/contenttype/forms"/>
  </ds:schemaRefs>
</ds:datastoreItem>
</file>

<file path=customXml/itemProps3.xml><?xml version="1.0" encoding="utf-8"?>
<ds:datastoreItem xmlns:ds="http://schemas.openxmlformats.org/officeDocument/2006/customXml" ds:itemID="{0B202666-63B2-4C3F-A967-45370BF84993}">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purl.org/dc/elements/1.1/"/>
    <ds:schemaRef ds:uri="f67f2bb3-97ee-45f5-81d1-716cc370c9ff"/>
    <ds:schemaRef ds:uri="f27f0970-de72-4a1e-99e1-19346f1b6624"/>
  </ds:schemaRefs>
</ds:datastoreItem>
</file>

<file path=docProps/app.xml><?xml version="1.0" encoding="utf-8"?>
<Properties xmlns="http://schemas.openxmlformats.org/officeDocument/2006/extended-properties" xmlns:vt="http://schemas.openxmlformats.org/officeDocument/2006/docPropsVTypes">
  <TotalTime>38</TotalTime>
  <Words>521</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Computing : Animation</vt:lpstr>
      <vt:lpstr>Here are some examples of animated films and cartoons.            Can you name any others? What are your favourite animated cartoons and films? Why are animated films and cartoons enjoyable to watch? Why can they sometimes be more fun than real images?</vt:lpstr>
      <vt:lpstr>Animation can be something very simple and can start with simply animating a face so the character appears to smile when the animation is run.  Animation is described as a ‘process by which we see still pictures move’.   Each individual picture is shot on film one at a time. The pictures are shown at the rate of 24 pictures per second, which makes the pictures appear to move.        </vt:lpstr>
      <vt:lpstr>How does this work?  Our brain holds onto an image for a fraction of a second after the image has passed. When our eyes see a series of images very quickly one after the other, because our eyes cannot cope with fast-moving images, they are tricked into thinking that the images are moving.  If the images you are seeing change in some way, you see this as animation.  So animation is actually a set of still pictures moving very quickly!          </vt:lpstr>
      <vt:lpstr>Flick Book Animation  Have you ever seen or used a flick book?          Watch this clip of some different flick book examples: https://www.youtube.com/watch?v=wEp3KprCkuk  Then watch this clip which shows you how to make a flipbook: https://www.youtube.com/watch?v=Un-BdBSOGKY            </vt:lpstr>
      <vt:lpstr>Your Challenge  Your challenge is to try and make your own very simple flick book. You can try an animation similar to one in the clips or you can try this simple moving ball flick book.  1. You need some post-it notes or you can cut some squares of paper and fasten with a staple or paper clip. 2. Make a ball move by drawing it in different positions diagonally across several of the pages at the beginning of the post-it note pad.  3. Now flick the pages very quickly to see the image move!             </vt:lpstr>
      <vt:lpstr>Just for fun!  Watch the first animated film created by Walt Disney with synchronized sound, first released in 1928!  https://www.youtube.com/watch?v=BBgghnQF6E4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 Animation</dc:title>
  <dc:creator>Rebecca Adams</dc:creator>
  <cp:lastModifiedBy>Rebecca Adams</cp:lastModifiedBy>
  <cp:revision>6</cp:revision>
  <dcterms:created xsi:type="dcterms:W3CDTF">2021-02-10T00:34:58Z</dcterms:created>
  <dcterms:modified xsi:type="dcterms:W3CDTF">2021-02-10T01:13:56Z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