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2" r:id="rId9"/>
    <p:sldId id="260" r:id="rId10"/>
    <p:sldId id="267"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1392-6625-4FD3-97C5-19469BEFE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0EC340-13DA-4BFE-A175-A9CDF880D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9B4ED0-04CA-45B7-81BE-9504DA77046B}"/>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5" name="Footer Placeholder 4">
            <a:extLst>
              <a:ext uri="{FF2B5EF4-FFF2-40B4-BE49-F238E27FC236}">
                <a16:creationId xmlns:a16="http://schemas.microsoft.com/office/drawing/2014/main" id="{36C1D2D7-3C97-423D-BF1D-0F507583F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59A65-C8E4-459A-A22B-C2E6BFB248C2}"/>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346870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0267-D433-4DD2-99E2-199CCD64F3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B064A2-F97C-4D1F-8036-8D859373A1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C65348-0E43-4E20-ADF1-D7A8BA30E03F}"/>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5" name="Footer Placeholder 4">
            <a:extLst>
              <a:ext uri="{FF2B5EF4-FFF2-40B4-BE49-F238E27FC236}">
                <a16:creationId xmlns:a16="http://schemas.microsoft.com/office/drawing/2014/main" id="{AF27CD10-CF47-43C3-AC03-C090C211D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1CBA6-2C3D-4155-8451-C3C05BF513A4}"/>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270597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D06E1-B678-487D-82D0-6EC451C40F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78973-1111-4A3A-965D-E60E78E91A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7515D5-0650-49A7-A4DF-F9BEB0AE395A}"/>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5" name="Footer Placeholder 4">
            <a:extLst>
              <a:ext uri="{FF2B5EF4-FFF2-40B4-BE49-F238E27FC236}">
                <a16:creationId xmlns:a16="http://schemas.microsoft.com/office/drawing/2014/main" id="{B1B38B2F-A441-4CD9-8379-275203CEB4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C5720C-E5B2-4A68-9327-B4887192383B}"/>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409699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64C9-F224-4158-A1A7-952AF10C65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41562D-8936-4FB9-B38D-934A4BACDC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3D32DA-0AF0-435D-BEF9-65EFF4FD46EE}"/>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5" name="Footer Placeholder 4">
            <a:extLst>
              <a:ext uri="{FF2B5EF4-FFF2-40B4-BE49-F238E27FC236}">
                <a16:creationId xmlns:a16="http://schemas.microsoft.com/office/drawing/2014/main" id="{2A8C6262-9278-422E-982A-54929B96C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105929-B541-4869-9B01-B1BCD10FECBE}"/>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23556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0863-BE4B-4ACD-AD92-05DB1A7A39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CC1955-C04E-46C4-A208-01B2B7F97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B3CAD5-1571-4D81-A924-597BB0015142}"/>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5" name="Footer Placeholder 4">
            <a:extLst>
              <a:ext uri="{FF2B5EF4-FFF2-40B4-BE49-F238E27FC236}">
                <a16:creationId xmlns:a16="http://schemas.microsoft.com/office/drawing/2014/main" id="{5E729189-FADB-476F-8C39-E94BA7D360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4D0C3-1DD6-41CF-A2D5-D3884B91304E}"/>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309174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1F9A-50E1-4BBE-A71B-7A0BB4664D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741667-AB3F-46F3-ACC2-4DA3573AEF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D59DAF-6E45-4199-B84E-07C082E76B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065298-A06E-48C6-88DA-9AB043441683}"/>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6" name="Footer Placeholder 5">
            <a:extLst>
              <a:ext uri="{FF2B5EF4-FFF2-40B4-BE49-F238E27FC236}">
                <a16:creationId xmlns:a16="http://schemas.microsoft.com/office/drawing/2014/main" id="{9819FD97-9FF4-4E54-BD6A-385AE9308A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31F99-1358-4A07-88A2-FC3744D798C1}"/>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23096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474E-AECB-4906-A2F3-15CAD67618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A1C37B-92E4-48D9-A57F-A1A4D04AE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41EEFD-969B-43D6-992A-8E242A9EC7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906B84-B900-4AB7-952E-BFD56AFB5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16BB1B-EC56-45E7-A638-28369D1BF6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444F5F-CF6A-4B35-9C4F-B1AD60A3EBB2}"/>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8" name="Footer Placeholder 7">
            <a:extLst>
              <a:ext uri="{FF2B5EF4-FFF2-40B4-BE49-F238E27FC236}">
                <a16:creationId xmlns:a16="http://schemas.microsoft.com/office/drawing/2014/main" id="{88929A2B-CF91-402C-8596-FFA0F185CE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24B17D-27B3-473D-88F6-4B604CC68477}"/>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398147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F25A-A222-4777-B157-6415AC2EA3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DCCC37-1470-4A70-B083-89212B1C8658}"/>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4" name="Footer Placeholder 3">
            <a:extLst>
              <a:ext uri="{FF2B5EF4-FFF2-40B4-BE49-F238E27FC236}">
                <a16:creationId xmlns:a16="http://schemas.microsoft.com/office/drawing/2014/main" id="{25808A43-A5B5-450E-9346-C554DB1E61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9BE5E2-B655-4017-A1CE-2E5B60BA8849}"/>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72026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260B9-5755-40D7-B4FD-5D8A839017DD}"/>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3" name="Footer Placeholder 2">
            <a:extLst>
              <a:ext uri="{FF2B5EF4-FFF2-40B4-BE49-F238E27FC236}">
                <a16:creationId xmlns:a16="http://schemas.microsoft.com/office/drawing/2014/main" id="{3584BB52-F683-42AF-9A27-C0EFC9C94F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5269AA-7010-4F36-B8E9-08DDFCBF9C6C}"/>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89140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7276-E64D-4E8D-AAC1-D64C20B0D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317A5C-2C2C-4745-9064-7F92DBBDD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1EDDCD-9EB2-4886-9F2E-2D76C055B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CA958B-077B-44F8-B6D5-379F5BC06E54}"/>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6" name="Footer Placeholder 5">
            <a:extLst>
              <a:ext uri="{FF2B5EF4-FFF2-40B4-BE49-F238E27FC236}">
                <a16:creationId xmlns:a16="http://schemas.microsoft.com/office/drawing/2014/main" id="{94CC3912-FFD9-46B4-9B31-64F9EFBB8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5D2C8-BB9A-4EB9-8599-5E027A10AECC}"/>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185161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B11D-3941-4786-A4FD-1DD8ECD0C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E213A0-BAB6-4EC3-9DF3-7BC0ECF77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066188-D347-409C-97EA-6811135F9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D06D64-CBAF-4028-A887-530FBB51C701}"/>
              </a:ext>
            </a:extLst>
          </p:cNvPr>
          <p:cNvSpPr>
            <a:spLocks noGrp="1"/>
          </p:cNvSpPr>
          <p:nvPr>
            <p:ph type="dt" sz="half" idx="10"/>
          </p:nvPr>
        </p:nvSpPr>
        <p:spPr/>
        <p:txBody>
          <a:bodyPr/>
          <a:lstStyle/>
          <a:p>
            <a:fld id="{D14048D4-4014-4FB8-94AA-ED789D0850B0}" type="datetimeFigureOut">
              <a:rPr lang="en-GB" smtClean="0"/>
              <a:t>04/01/2021</a:t>
            </a:fld>
            <a:endParaRPr lang="en-GB"/>
          </a:p>
        </p:txBody>
      </p:sp>
      <p:sp>
        <p:nvSpPr>
          <p:cNvPr id="6" name="Footer Placeholder 5">
            <a:extLst>
              <a:ext uri="{FF2B5EF4-FFF2-40B4-BE49-F238E27FC236}">
                <a16:creationId xmlns:a16="http://schemas.microsoft.com/office/drawing/2014/main" id="{8CEDA80B-CE93-4B75-A71B-F84FAF8CD3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06816E-1989-4749-8525-B27BCAD5A890}"/>
              </a:ext>
            </a:extLst>
          </p:cNvPr>
          <p:cNvSpPr>
            <a:spLocks noGrp="1"/>
          </p:cNvSpPr>
          <p:nvPr>
            <p:ph type="sldNum" sz="quarter" idx="12"/>
          </p:nvPr>
        </p:nvSpPr>
        <p:spPr/>
        <p:txBody>
          <a:bodyPr/>
          <a:lstStyle/>
          <a:p>
            <a:fld id="{E2EC961F-6C69-48CF-A403-035C74A63D5D}" type="slidenum">
              <a:rPr lang="en-GB" smtClean="0"/>
              <a:t>‹#›</a:t>
            </a:fld>
            <a:endParaRPr lang="en-GB"/>
          </a:p>
        </p:txBody>
      </p:sp>
    </p:spTree>
    <p:extLst>
      <p:ext uri="{BB962C8B-B14F-4D97-AF65-F5344CB8AC3E}">
        <p14:creationId xmlns:p14="http://schemas.microsoft.com/office/powerpoint/2010/main" val="52271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71613-0BA3-4D89-98A1-415EA4087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9F28FB-A2B9-4A03-AF04-E2FC86CF0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CB3881-541F-4BF6-822E-6B324B93B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48D4-4014-4FB8-94AA-ED789D0850B0}" type="datetimeFigureOut">
              <a:rPr lang="en-GB" smtClean="0"/>
              <a:t>04/01/2021</a:t>
            </a:fld>
            <a:endParaRPr lang="en-GB"/>
          </a:p>
        </p:txBody>
      </p:sp>
      <p:sp>
        <p:nvSpPr>
          <p:cNvPr id="5" name="Footer Placeholder 4">
            <a:extLst>
              <a:ext uri="{FF2B5EF4-FFF2-40B4-BE49-F238E27FC236}">
                <a16:creationId xmlns:a16="http://schemas.microsoft.com/office/drawing/2014/main" id="{EFA8871F-A579-4848-9A2D-730F5CF68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75F4C2-6111-4F71-A12F-423FE1B36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C961F-6C69-48CF-A403-035C74A63D5D}" type="slidenum">
              <a:rPr lang="en-GB" smtClean="0"/>
              <a:t>‹#›</a:t>
            </a:fld>
            <a:endParaRPr lang="en-GB"/>
          </a:p>
        </p:txBody>
      </p:sp>
    </p:spTree>
    <p:extLst>
      <p:ext uri="{BB962C8B-B14F-4D97-AF65-F5344CB8AC3E}">
        <p14:creationId xmlns:p14="http://schemas.microsoft.com/office/powerpoint/2010/main" val="117882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3La59tdXs2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3La59tdXs2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DC15-630D-4430-A2DA-C97E9EA77CB3}"/>
              </a:ext>
            </a:extLst>
          </p:cNvPr>
          <p:cNvSpPr>
            <a:spLocks noGrp="1"/>
          </p:cNvSpPr>
          <p:nvPr>
            <p:ph type="ctrTitle"/>
          </p:nvPr>
        </p:nvSpPr>
        <p:spPr>
          <a:xfrm>
            <a:off x="1272209" y="868362"/>
            <a:ext cx="9144000" cy="2387600"/>
          </a:xfrm>
        </p:spPr>
        <p:txBody>
          <a:bodyPr>
            <a:noAutofit/>
          </a:bodyPr>
          <a:lstStyle/>
          <a:p>
            <a:r>
              <a:rPr lang="en-US" sz="6600" dirty="0"/>
              <a:t>English:</a:t>
            </a:r>
            <a:br>
              <a:rPr lang="en-US" sz="6600" dirty="0"/>
            </a:br>
            <a:br>
              <a:rPr lang="en-US" sz="6600" dirty="0"/>
            </a:br>
            <a:r>
              <a:rPr lang="en-US" sz="6600" u="sng" dirty="0"/>
              <a:t>The Mousehole Cat </a:t>
            </a:r>
            <a:endParaRPr lang="en-GB" sz="6600" u="sng" dirty="0"/>
          </a:p>
        </p:txBody>
      </p:sp>
      <p:sp>
        <p:nvSpPr>
          <p:cNvPr id="3" name="Subtitle 2">
            <a:extLst>
              <a:ext uri="{FF2B5EF4-FFF2-40B4-BE49-F238E27FC236}">
                <a16:creationId xmlns:a16="http://schemas.microsoft.com/office/drawing/2014/main" id="{23B4199F-404A-487C-A13A-EB9F99417179}"/>
              </a:ext>
            </a:extLst>
          </p:cNvPr>
          <p:cNvSpPr>
            <a:spLocks noGrp="1"/>
          </p:cNvSpPr>
          <p:nvPr>
            <p:ph type="subTitle" idx="1"/>
          </p:nvPr>
        </p:nvSpPr>
        <p:spPr>
          <a:xfrm>
            <a:off x="1272209" y="4132125"/>
            <a:ext cx="9144000" cy="1655762"/>
          </a:xfrm>
        </p:spPr>
        <p:txBody>
          <a:bodyPr>
            <a:normAutofit/>
          </a:bodyPr>
          <a:lstStyle/>
          <a:p>
            <a:r>
              <a:rPr lang="en-US" sz="4000" dirty="0"/>
              <a:t>Antonia Barber	Nicola Bayley</a:t>
            </a:r>
            <a:endParaRPr lang="en-GB" sz="4000" dirty="0"/>
          </a:p>
        </p:txBody>
      </p:sp>
    </p:spTree>
    <p:extLst>
      <p:ext uri="{BB962C8B-B14F-4D97-AF65-F5344CB8AC3E}">
        <p14:creationId xmlns:p14="http://schemas.microsoft.com/office/powerpoint/2010/main" val="97625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26AD-EF15-4905-B768-CC536ACA01A5}"/>
              </a:ext>
            </a:extLst>
          </p:cNvPr>
          <p:cNvSpPr>
            <a:spLocks noGrp="1"/>
          </p:cNvSpPr>
          <p:nvPr>
            <p:ph type="title"/>
          </p:nvPr>
        </p:nvSpPr>
        <p:spPr/>
        <p:txBody>
          <a:bodyPr/>
          <a:lstStyle/>
          <a:p>
            <a:pPr algn="ctr"/>
            <a:r>
              <a:rPr lang="en-US" u="sng" dirty="0"/>
              <a:t>Friday 8</a:t>
            </a:r>
            <a:r>
              <a:rPr lang="en-US" u="sng" baseline="30000" dirty="0"/>
              <a:t>th</a:t>
            </a:r>
            <a:r>
              <a:rPr lang="en-US" u="sng" dirty="0"/>
              <a:t> January </a:t>
            </a:r>
            <a:endParaRPr lang="en-GB" u="sng" dirty="0"/>
          </a:p>
        </p:txBody>
      </p:sp>
      <p:sp>
        <p:nvSpPr>
          <p:cNvPr id="3" name="Content Placeholder 2">
            <a:extLst>
              <a:ext uri="{FF2B5EF4-FFF2-40B4-BE49-F238E27FC236}">
                <a16:creationId xmlns:a16="http://schemas.microsoft.com/office/drawing/2014/main" id="{75E4096A-5D51-4D15-895D-7AA63638B5D8}"/>
              </a:ext>
            </a:extLst>
          </p:cNvPr>
          <p:cNvSpPr>
            <a:spLocks noGrp="1"/>
          </p:cNvSpPr>
          <p:nvPr>
            <p:ph idx="1"/>
          </p:nvPr>
        </p:nvSpPr>
        <p:spPr/>
        <p:txBody>
          <a:bodyPr/>
          <a:lstStyle/>
          <a:p>
            <a:r>
              <a:rPr lang="en-US" dirty="0"/>
              <a:t>Re-read your story map from yesterday and then complete it today.</a:t>
            </a:r>
          </a:p>
          <a:p>
            <a:r>
              <a:rPr lang="en-US" dirty="0"/>
              <a:t>Once you have completed your story map, re-tell the story to a grown up using your story map to help you. Have you remembered the main details of the story?</a:t>
            </a:r>
            <a:endParaRPr lang="en-GB" dirty="0"/>
          </a:p>
          <a:p>
            <a:endParaRPr lang="en-GB" dirty="0"/>
          </a:p>
        </p:txBody>
      </p:sp>
    </p:spTree>
    <p:extLst>
      <p:ext uri="{BB962C8B-B14F-4D97-AF65-F5344CB8AC3E}">
        <p14:creationId xmlns:p14="http://schemas.microsoft.com/office/powerpoint/2010/main" val="108589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0516-9C29-4927-9F7E-2F7941E57177}"/>
              </a:ext>
            </a:extLst>
          </p:cNvPr>
          <p:cNvSpPr>
            <a:spLocks noGrp="1"/>
          </p:cNvSpPr>
          <p:nvPr>
            <p:ph type="title"/>
          </p:nvPr>
        </p:nvSpPr>
        <p:spPr>
          <a:xfrm>
            <a:off x="838200" y="1981890"/>
            <a:ext cx="10515600" cy="1325563"/>
          </a:xfrm>
        </p:spPr>
        <p:txBody>
          <a:bodyPr>
            <a:normAutofit fontScale="90000"/>
          </a:bodyPr>
          <a:lstStyle/>
          <a:p>
            <a:r>
              <a:rPr lang="en-US" dirty="0"/>
              <a:t>Well done for trying so hard on all of your English work! We hope you have enjoyed the story.</a:t>
            </a:r>
            <a:br>
              <a:rPr lang="en-US" dirty="0"/>
            </a:br>
            <a:br>
              <a:rPr lang="en-US" dirty="0"/>
            </a:br>
            <a:r>
              <a:rPr lang="en-US" dirty="0"/>
              <a:t>Next week we will continue our work on ‘The Mousehole Cat’. </a:t>
            </a:r>
            <a:r>
              <a:rPr lang="en-US" dirty="0">
                <a:sym typeface="Wingdings" panose="05000000000000000000" pitchFamily="2" charset="2"/>
              </a:rPr>
              <a:t> </a:t>
            </a:r>
            <a:endParaRPr lang="en-GB" dirty="0"/>
          </a:p>
        </p:txBody>
      </p:sp>
    </p:spTree>
    <p:extLst>
      <p:ext uri="{BB962C8B-B14F-4D97-AF65-F5344CB8AC3E}">
        <p14:creationId xmlns:p14="http://schemas.microsoft.com/office/powerpoint/2010/main" val="9315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3D33-E46E-4954-9A18-794976B0DAC1}"/>
              </a:ext>
            </a:extLst>
          </p:cNvPr>
          <p:cNvSpPr>
            <a:spLocks noGrp="1"/>
          </p:cNvSpPr>
          <p:nvPr>
            <p:ph type="title"/>
          </p:nvPr>
        </p:nvSpPr>
        <p:spPr>
          <a:xfrm>
            <a:off x="838200" y="1753290"/>
            <a:ext cx="10515600" cy="1675710"/>
          </a:xfrm>
        </p:spPr>
        <p:txBody>
          <a:bodyPr>
            <a:normAutofit fontScale="90000"/>
          </a:bodyPr>
          <a:lstStyle/>
          <a:p>
            <a:r>
              <a:rPr lang="en-US" dirty="0"/>
              <a:t>For the next two weeks our English work will be based on the story ‘The Mousehole Cat’.</a:t>
            </a:r>
            <a:br>
              <a:rPr lang="en-US" dirty="0"/>
            </a:br>
            <a:br>
              <a:rPr lang="en-US" dirty="0"/>
            </a:br>
            <a:br>
              <a:rPr lang="en-US" dirty="0"/>
            </a:br>
            <a:br>
              <a:rPr lang="en-US" dirty="0"/>
            </a:br>
            <a:endParaRPr lang="en-GB" dirty="0"/>
          </a:p>
        </p:txBody>
      </p:sp>
    </p:spTree>
    <p:extLst>
      <p:ext uri="{BB962C8B-B14F-4D97-AF65-F5344CB8AC3E}">
        <p14:creationId xmlns:p14="http://schemas.microsoft.com/office/powerpoint/2010/main" val="35193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0EA7-FE94-40CB-940C-8DBD87382592}"/>
              </a:ext>
            </a:extLst>
          </p:cNvPr>
          <p:cNvSpPr>
            <a:spLocks noGrp="1"/>
          </p:cNvSpPr>
          <p:nvPr>
            <p:ph type="title"/>
          </p:nvPr>
        </p:nvSpPr>
        <p:spPr>
          <a:xfrm>
            <a:off x="838200" y="0"/>
            <a:ext cx="10515600" cy="1325563"/>
          </a:xfrm>
        </p:spPr>
        <p:txBody>
          <a:bodyPr/>
          <a:lstStyle/>
          <a:p>
            <a:pPr algn="ctr"/>
            <a:r>
              <a:rPr lang="en-US" u="sng" dirty="0"/>
              <a:t>Tuesday 5</a:t>
            </a:r>
            <a:r>
              <a:rPr lang="en-US" u="sng" baseline="30000" dirty="0"/>
              <a:t>th</a:t>
            </a:r>
            <a:r>
              <a:rPr lang="en-US" u="sng" dirty="0"/>
              <a:t> January</a:t>
            </a:r>
            <a:endParaRPr lang="en-GB" u="sng" dirty="0"/>
          </a:p>
        </p:txBody>
      </p:sp>
      <p:sp>
        <p:nvSpPr>
          <p:cNvPr id="3" name="Content Placeholder 2">
            <a:extLst>
              <a:ext uri="{FF2B5EF4-FFF2-40B4-BE49-F238E27FC236}">
                <a16:creationId xmlns:a16="http://schemas.microsoft.com/office/drawing/2014/main" id="{5D023EDC-0EBA-4479-9847-A9C75F5C74C0}"/>
              </a:ext>
            </a:extLst>
          </p:cNvPr>
          <p:cNvSpPr>
            <a:spLocks noGrp="1"/>
          </p:cNvSpPr>
          <p:nvPr>
            <p:ph idx="1"/>
          </p:nvPr>
        </p:nvSpPr>
        <p:spPr>
          <a:xfrm>
            <a:off x="838200" y="1081052"/>
            <a:ext cx="10515600" cy="4351338"/>
          </a:xfrm>
        </p:spPr>
        <p:txBody>
          <a:bodyPr>
            <a:normAutofit/>
          </a:bodyPr>
          <a:lstStyle/>
          <a:p>
            <a:r>
              <a:rPr lang="en-US" dirty="0"/>
              <a:t>Introduce the story and look at the picture of the cover on the PowerPoint. What can you see? Make predictions about the story.</a:t>
            </a:r>
            <a:endParaRPr lang="en-GB" dirty="0"/>
          </a:p>
          <a:p>
            <a:endParaRPr lang="en-GB" dirty="0"/>
          </a:p>
        </p:txBody>
      </p:sp>
      <p:pic>
        <p:nvPicPr>
          <p:cNvPr id="1026" name="Picture 2" descr="The Mousehole Cat By Antonia Barber">
            <a:extLst>
              <a:ext uri="{FF2B5EF4-FFF2-40B4-BE49-F238E27FC236}">
                <a16:creationId xmlns:a16="http://schemas.microsoft.com/office/drawing/2014/main" id="{EC068648-DDF4-47AE-8CEF-76C074CF1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179" y="1949726"/>
            <a:ext cx="45910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6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03525-D216-42F6-B159-EA77A61CD933}"/>
              </a:ext>
            </a:extLst>
          </p:cNvPr>
          <p:cNvSpPr>
            <a:spLocks noGrp="1"/>
          </p:cNvSpPr>
          <p:nvPr>
            <p:ph idx="1"/>
          </p:nvPr>
        </p:nvSpPr>
        <p:spPr>
          <a:xfrm>
            <a:off x="838200" y="407643"/>
            <a:ext cx="10515600" cy="4351338"/>
          </a:xfrm>
        </p:spPr>
        <p:txBody>
          <a:bodyPr>
            <a:normAutofit fontScale="92500"/>
          </a:bodyPr>
          <a:lstStyle/>
          <a:p>
            <a:r>
              <a:rPr lang="en-US" dirty="0"/>
              <a:t>This story is a legend. </a:t>
            </a:r>
            <a:r>
              <a:rPr lang="en-GB" dirty="0"/>
              <a:t>A legend is a story that has some truth in it and this book is a retelling of the true story of Tom </a:t>
            </a:r>
            <a:r>
              <a:rPr lang="en-GB" dirty="0" err="1"/>
              <a:t>Bawcock</a:t>
            </a:r>
            <a:r>
              <a:rPr lang="en-GB" dirty="0"/>
              <a:t> which is commemorated every December in the village of Mousehole in Cornwall.</a:t>
            </a:r>
          </a:p>
          <a:p>
            <a:r>
              <a:rPr lang="en-GB" dirty="0"/>
              <a:t>Look at where Mousehole is on the map and look at the pictures in the PowerPoint. Where is Mousehole? What sort of place is this? How might the geography of the area influence people’s lives? What might it be like </a:t>
            </a:r>
            <a:r>
              <a:rPr lang="en-US" dirty="0"/>
              <a:t>to live there in the wintertime? Why do you think this?</a:t>
            </a:r>
            <a:endParaRPr lang="en-GB" dirty="0"/>
          </a:p>
          <a:p>
            <a:r>
              <a:rPr lang="en-GB" dirty="0"/>
              <a:t>Write a few paragraphs in full sentences, answering these questions.</a:t>
            </a:r>
          </a:p>
          <a:p>
            <a:endParaRPr lang="en-US" dirty="0"/>
          </a:p>
          <a:p>
            <a:r>
              <a:rPr lang="en-US" dirty="0"/>
              <a:t>(See pictures on the next slides or look for your own on the Internet!)</a:t>
            </a:r>
            <a:endParaRPr lang="en-GB" dirty="0"/>
          </a:p>
          <a:p>
            <a:endParaRPr lang="en-GB" dirty="0"/>
          </a:p>
        </p:txBody>
      </p:sp>
    </p:spTree>
    <p:extLst>
      <p:ext uri="{BB962C8B-B14F-4D97-AF65-F5344CB8AC3E}">
        <p14:creationId xmlns:p14="http://schemas.microsoft.com/office/powerpoint/2010/main" val="55271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usehole Cornwall, tourist guide &amp; map, events, accommodation, businesses,  history, photos, videos">
            <a:extLst>
              <a:ext uri="{FF2B5EF4-FFF2-40B4-BE49-F238E27FC236}">
                <a16:creationId xmlns:a16="http://schemas.microsoft.com/office/drawing/2014/main" id="{B02A1B57-A34D-4FC3-BE46-440E414AD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15" y="142875"/>
            <a:ext cx="48387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nwall Maps, Maps of Cornwall, Cornwall Map, Cornwall Maps by Into  Cornwall, Cornwall, Map of Cornwall, Bude, Boscastle, Tintagel, Padstow,  Newquay, Perranporth, St. Agnes, Portreath, St. Ives, Penzance, Hayle,  Marazion, Newlyn, Mousehole,">
            <a:extLst>
              <a:ext uri="{FF2B5EF4-FFF2-40B4-BE49-F238E27FC236}">
                <a16:creationId xmlns:a16="http://schemas.microsoft.com/office/drawing/2014/main" id="{381F393B-1A78-486B-95CC-4BAAA4AE7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655" y="0"/>
            <a:ext cx="5560115" cy="38009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ea – Sennen Cove &amp; Cornwall Maps – Sennen Cove Cornwall">
            <a:extLst>
              <a:ext uri="{FF2B5EF4-FFF2-40B4-BE49-F238E27FC236}">
                <a16:creationId xmlns:a16="http://schemas.microsoft.com/office/drawing/2014/main" id="{D128D6AE-B3FA-4ED9-8C47-20E59913A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46" y="3570426"/>
            <a:ext cx="5633826" cy="3144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 Week at the English Seaside: Mousehole, Cornwall | Vogue">
            <a:extLst>
              <a:ext uri="{FF2B5EF4-FFF2-40B4-BE49-F238E27FC236}">
                <a16:creationId xmlns:a16="http://schemas.microsoft.com/office/drawing/2014/main" id="{C02B6605-AE01-4B98-9CA2-2182BBF24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272" y="3570426"/>
            <a:ext cx="3282398" cy="32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7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Oceanic">
            <a:extLst>
              <a:ext uri="{FF2B5EF4-FFF2-40B4-BE49-F238E27FC236}">
                <a16:creationId xmlns:a16="http://schemas.microsoft.com/office/drawing/2014/main" id="{E934B4ED-9772-4EEA-ABAB-47924B17C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36" y="251790"/>
            <a:ext cx="6612421" cy="37606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USEHOLE, CORNWALL,UK | Cornwall england, Devon and cornwall, Cornwall">
            <a:extLst>
              <a:ext uri="{FF2B5EF4-FFF2-40B4-BE49-F238E27FC236}">
                <a16:creationId xmlns:a16="http://schemas.microsoft.com/office/drawing/2014/main" id="{14B95A5B-D94B-4C30-90D4-C2824EF77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995" y="119270"/>
            <a:ext cx="3617698" cy="45176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ttages in Mousehole; Find holidays in Mousehole | Luxury Coastal">
            <a:extLst>
              <a:ext uri="{FF2B5EF4-FFF2-40B4-BE49-F238E27FC236}">
                <a16:creationId xmlns:a16="http://schemas.microsoft.com/office/drawing/2014/main" id="{FF1EAAC9-02FF-467B-990A-058A3C5F5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276" y="4611757"/>
            <a:ext cx="7487478" cy="22462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ousehole Cornwall Winter High Resolution Stock Photography and Images -  Alamy">
            <a:extLst>
              <a:ext uri="{FF2B5EF4-FFF2-40B4-BE49-F238E27FC236}">
                <a16:creationId xmlns:a16="http://schemas.microsoft.com/office/drawing/2014/main" id="{BC718B6A-7A4E-4D6F-B3C4-E1FD7837A5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914"/>
          <a:stretch/>
        </p:blipFill>
        <p:spPr bwMode="auto">
          <a:xfrm>
            <a:off x="478585" y="3558880"/>
            <a:ext cx="2768053" cy="329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2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usehole – Travel guide at Wikivoyage">
            <a:extLst>
              <a:ext uri="{FF2B5EF4-FFF2-40B4-BE49-F238E27FC236}">
                <a16:creationId xmlns:a16="http://schemas.microsoft.com/office/drawing/2014/main" id="{458F009B-D4A3-4CE3-B25F-58267AB0B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65" y="225081"/>
            <a:ext cx="5217901" cy="34722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Very Best Things To Do In Mousehole Cornwall - A Complete Travel Guide">
            <a:extLst>
              <a:ext uri="{FF2B5EF4-FFF2-40B4-BE49-F238E27FC236}">
                <a16:creationId xmlns:a16="http://schemas.microsoft.com/office/drawing/2014/main" id="{AB7E5A9F-0FD1-4292-A324-23FF305CB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622" y="225081"/>
            <a:ext cx="5391357" cy="40454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uying or relocating to Mousehole | Stacey Mann Estate Agents in Penzance">
            <a:extLst>
              <a:ext uri="{FF2B5EF4-FFF2-40B4-BE49-F238E27FC236}">
                <a16:creationId xmlns:a16="http://schemas.microsoft.com/office/drawing/2014/main" id="{9FA6AC74-2799-4CF5-B394-D47D9704C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21" y="4006331"/>
            <a:ext cx="8017565" cy="262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0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C5DC-6A8F-49A8-A125-19CF9A67E9C6}"/>
              </a:ext>
            </a:extLst>
          </p:cNvPr>
          <p:cNvSpPr>
            <a:spLocks noGrp="1"/>
          </p:cNvSpPr>
          <p:nvPr>
            <p:ph type="title"/>
          </p:nvPr>
        </p:nvSpPr>
        <p:spPr/>
        <p:txBody>
          <a:bodyPr/>
          <a:lstStyle/>
          <a:p>
            <a:pPr algn="ctr"/>
            <a:r>
              <a:rPr lang="en-US" u="sng" dirty="0"/>
              <a:t>Wednesday 6</a:t>
            </a:r>
            <a:r>
              <a:rPr lang="en-US" u="sng" baseline="30000" dirty="0"/>
              <a:t>th</a:t>
            </a:r>
            <a:r>
              <a:rPr lang="en-US" u="sng" dirty="0"/>
              <a:t> January</a:t>
            </a:r>
            <a:endParaRPr lang="en-GB" u="sng" dirty="0"/>
          </a:p>
        </p:txBody>
      </p:sp>
      <p:sp>
        <p:nvSpPr>
          <p:cNvPr id="3" name="Content Placeholder 2">
            <a:extLst>
              <a:ext uri="{FF2B5EF4-FFF2-40B4-BE49-F238E27FC236}">
                <a16:creationId xmlns:a16="http://schemas.microsoft.com/office/drawing/2014/main" id="{661800C3-F72A-475A-8BD2-35F9E04BC0B6}"/>
              </a:ext>
            </a:extLst>
          </p:cNvPr>
          <p:cNvSpPr>
            <a:spLocks noGrp="1"/>
          </p:cNvSpPr>
          <p:nvPr>
            <p:ph idx="1"/>
          </p:nvPr>
        </p:nvSpPr>
        <p:spPr/>
        <p:txBody>
          <a:bodyPr>
            <a:normAutofit fontScale="92500" lnSpcReduction="10000"/>
          </a:bodyPr>
          <a:lstStyle/>
          <a:p>
            <a:r>
              <a:rPr lang="en-US" dirty="0"/>
              <a:t>Either watch the clip of the story being told OR read the PDF copy of the story </a:t>
            </a:r>
            <a:r>
              <a:rPr lang="en-US" b="1" dirty="0"/>
              <a:t>up to where the storm begins</a:t>
            </a:r>
            <a:r>
              <a:rPr lang="en-US" dirty="0"/>
              <a:t>. </a:t>
            </a:r>
          </a:p>
          <a:p>
            <a:r>
              <a:rPr lang="en-US" dirty="0">
                <a:hlinkClick r:id="rId2"/>
              </a:rPr>
              <a:t>https://www.youtube.com/watch?v=3La59tdXs2U</a:t>
            </a:r>
            <a:endParaRPr lang="en-GB" dirty="0"/>
          </a:p>
          <a:p>
            <a:r>
              <a:rPr lang="en-US" dirty="0"/>
              <a:t>Look at the picture of the storm arriving at the </a:t>
            </a:r>
            <a:r>
              <a:rPr lang="en-US" dirty="0" err="1"/>
              <a:t>harbour</a:t>
            </a:r>
            <a:r>
              <a:rPr lang="en-US" dirty="0"/>
              <a:t> wall. Look at it carefully and think about how you would describe it. What can you see? What does it remind you of? How do the fishermen feel in their boats? What words or phrases does the writer use to show the fierceness of the storm? Personification is when a writer gives something human or life-like qualities. Can you find any examples on this page? </a:t>
            </a:r>
            <a:endParaRPr lang="en-GB" dirty="0"/>
          </a:p>
          <a:p>
            <a:r>
              <a:rPr lang="en-US" dirty="0"/>
              <a:t>Write a short description of the storm using interesting adjectives, verbs and adverbs. Remember full stops and capital letters. Try to extend some of your sentences using conjunctions.</a:t>
            </a:r>
            <a:endParaRPr lang="en-GB" dirty="0"/>
          </a:p>
          <a:p>
            <a:endParaRPr lang="en-GB" dirty="0"/>
          </a:p>
        </p:txBody>
      </p:sp>
    </p:spTree>
    <p:extLst>
      <p:ext uri="{BB962C8B-B14F-4D97-AF65-F5344CB8AC3E}">
        <p14:creationId xmlns:p14="http://schemas.microsoft.com/office/powerpoint/2010/main" val="421772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AE41-82DA-427A-A8DA-B1AC77C568F9}"/>
              </a:ext>
            </a:extLst>
          </p:cNvPr>
          <p:cNvSpPr>
            <a:spLocks noGrp="1"/>
          </p:cNvSpPr>
          <p:nvPr>
            <p:ph type="title"/>
          </p:nvPr>
        </p:nvSpPr>
        <p:spPr/>
        <p:txBody>
          <a:bodyPr/>
          <a:lstStyle/>
          <a:p>
            <a:pPr algn="ctr"/>
            <a:r>
              <a:rPr lang="en-US" u="sng" dirty="0"/>
              <a:t>Thursday 7</a:t>
            </a:r>
            <a:r>
              <a:rPr lang="en-US" u="sng" baseline="30000" dirty="0"/>
              <a:t>th</a:t>
            </a:r>
            <a:r>
              <a:rPr lang="en-US" u="sng" dirty="0"/>
              <a:t> January </a:t>
            </a:r>
            <a:endParaRPr lang="en-GB" u="sng" dirty="0"/>
          </a:p>
        </p:txBody>
      </p:sp>
      <p:sp>
        <p:nvSpPr>
          <p:cNvPr id="3" name="Content Placeholder 2">
            <a:extLst>
              <a:ext uri="{FF2B5EF4-FFF2-40B4-BE49-F238E27FC236}">
                <a16:creationId xmlns:a16="http://schemas.microsoft.com/office/drawing/2014/main" id="{43E0D706-146C-4DDA-9571-EDBDF538641B}"/>
              </a:ext>
            </a:extLst>
          </p:cNvPr>
          <p:cNvSpPr>
            <a:spLocks noGrp="1"/>
          </p:cNvSpPr>
          <p:nvPr>
            <p:ph idx="1"/>
          </p:nvPr>
        </p:nvSpPr>
        <p:spPr/>
        <p:txBody>
          <a:bodyPr>
            <a:normAutofit fontScale="92500" lnSpcReduction="10000"/>
          </a:bodyPr>
          <a:lstStyle/>
          <a:p>
            <a:r>
              <a:rPr lang="en-US" dirty="0"/>
              <a:t>Finish watching the rest of the story on </a:t>
            </a:r>
            <a:r>
              <a:rPr lang="en-US" dirty="0" err="1"/>
              <a:t>Youtube</a:t>
            </a:r>
            <a:r>
              <a:rPr lang="en-US" dirty="0"/>
              <a:t> </a:t>
            </a:r>
            <a:r>
              <a:rPr lang="en-US" dirty="0">
                <a:hlinkClick r:id="rId2"/>
              </a:rPr>
              <a:t>https://www.youtube.com/watch?v=3La59tdXs2U</a:t>
            </a:r>
            <a:r>
              <a:rPr lang="en-GB" dirty="0"/>
              <a:t> </a:t>
            </a:r>
            <a:r>
              <a:rPr lang="en-US" dirty="0"/>
              <a:t>or read the rest of the book from the PDF. </a:t>
            </a:r>
          </a:p>
          <a:p>
            <a:r>
              <a:rPr lang="en-US" dirty="0"/>
              <a:t>Start to draw a story map of the story (on A4 paper is fine but A3 would give you more space!), identifying the main events, characters and places. Remember your story map can be simple ‘stick’ pictures with arrows to the next main event, please do not spend time on detailed drawing and </a:t>
            </a:r>
            <a:r>
              <a:rPr lang="en-US" dirty="0" err="1"/>
              <a:t>colouring</a:t>
            </a:r>
            <a:r>
              <a:rPr lang="en-US" dirty="0"/>
              <a:t>. Instead, try to focus on remembering the important key events and annotating with the speech and thought bubbles for the characters. The aim of the story map is to help you remember and re-tell the story in your own words.</a:t>
            </a:r>
            <a:endParaRPr lang="en-GB" dirty="0"/>
          </a:p>
          <a:p>
            <a:r>
              <a:rPr lang="en-US" dirty="0"/>
              <a:t>This will be continued tomorrow.</a:t>
            </a:r>
            <a:endParaRPr lang="en-GB" dirty="0"/>
          </a:p>
          <a:p>
            <a:endParaRPr lang="en-GB" dirty="0"/>
          </a:p>
        </p:txBody>
      </p:sp>
    </p:spTree>
    <p:extLst>
      <p:ext uri="{BB962C8B-B14F-4D97-AF65-F5344CB8AC3E}">
        <p14:creationId xmlns:p14="http://schemas.microsoft.com/office/powerpoint/2010/main" val="60553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20" ma:contentTypeDescription="Create a new document." ma:contentTypeScope="" ma:versionID="63f90dfad9426a2f80a37ea69e02652d">
  <xsd:schema xmlns:xsd="http://www.w3.org/2001/XMLSchema" xmlns:xs="http://www.w3.org/2001/XMLSchema" xmlns:p="http://schemas.microsoft.com/office/2006/metadata/properties" xmlns:ns3="f0552689-2413-41c6-b24f-6b4f77a649ce" targetNamespace="http://schemas.microsoft.com/office/2006/metadata/properties" ma:root="true" ma:fieldsID="b142c18cfd16fd54c14acb56ee974a9d" ns3:_="">
    <xsd:import namespace="f0552689-2413-41c6-b24f-6b4f77a649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52689-2413-41c6-b24f-6b4f77a64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98848-CEE3-44F0-9697-47624D49F67C}">
  <ds:schemaRefs>
    <ds:schemaRef ds:uri="http://schemas.microsoft.com/sharepoint/v3/contenttype/forms"/>
  </ds:schemaRefs>
</ds:datastoreItem>
</file>

<file path=customXml/itemProps2.xml><?xml version="1.0" encoding="utf-8"?>
<ds:datastoreItem xmlns:ds="http://schemas.openxmlformats.org/officeDocument/2006/customXml" ds:itemID="{6D8DC500-885B-4598-BC79-3525E4219DB4}">
  <ds:schemaRefs>
    <ds:schemaRef ds:uri="http://schemas.microsoft.com/office/infopath/2007/PartnerControls"/>
    <ds:schemaRef ds:uri="f0552689-2413-41c6-b24f-6b4f77a649ce"/>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A013D1E8-62AD-4ADD-AFB7-73A2BB161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52689-2413-41c6-b24f-6b4f77a64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580</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English:  The Mousehole Cat </vt:lpstr>
      <vt:lpstr>For the next two weeks our English work will be based on the story ‘The Mousehole Cat’.    </vt:lpstr>
      <vt:lpstr>Tuesday 5th January</vt:lpstr>
      <vt:lpstr>PowerPoint Presentation</vt:lpstr>
      <vt:lpstr>PowerPoint Presentation</vt:lpstr>
      <vt:lpstr>PowerPoint Presentation</vt:lpstr>
      <vt:lpstr>PowerPoint Presentation</vt:lpstr>
      <vt:lpstr>Wednesday 6th January</vt:lpstr>
      <vt:lpstr>Thursday 7th January </vt:lpstr>
      <vt:lpstr>Friday 8th January </vt:lpstr>
      <vt:lpstr>Well done for trying so hard on all of your English work! We hope you have enjoyed the story.  Next week we will continue our work on ‘The Mousehole Cat’.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The Mousehole Cat</dc:title>
  <dc:creator>Rebecca Adams</dc:creator>
  <cp:lastModifiedBy>Hayley Sandmann</cp:lastModifiedBy>
  <cp:revision>6</cp:revision>
  <dcterms:created xsi:type="dcterms:W3CDTF">2021-01-04T12:11:21Z</dcterms:created>
  <dcterms:modified xsi:type="dcterms:W3CDTF">2021-01-04T14:10:40Z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