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2" r:id="rId8"/>
    <p:sldId id="269" r:id="rId9"/>
    <p:sldId id="268" r:id="rId10"/>
    <p:sldId id="270" r:id="rId11"/>
    <p:sldId id="263"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94660"/>
  </p:normalViewPr>
  <p:slideViewPr>
    <p:cSldViewPr snapToGrid="0">
      <p:cViewPr varScale="1">
        <p:scale>
          <a:sx n="72" d="100"/>
          <a:sy n="72" d="100"/>
        </p:scale>
        <p:origin x="6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61392-6625-4FD3-97C5-19469BEFED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80EC340-13DA-4BFE-A175-A9CDF880DA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59B4ED0-04CA-45B7-81BE-9504DA77046B}"/>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5" name="Footer Placeholder 4">
            <a:extLst>
              <a:ext uri="{FF2B5EF4-FFF2-40B4-BE49-F238E27FC236}">
                <a16:creationId xmlns:a16="http://schemas.microsoft.com/office/drawing/2014/main" id="{36C1D2D7-3C97-423D-BF1D-0F507583F4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E59A65-C8E4-459A-A22B-C2E6BFB248C2}"/>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3468702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F0267-D433-4DD2-99E2-199CCD64F39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B064A2-F97C-4D1F-8036-8D859373A16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C65348-0E43-4E20-ADF1-D7A8BA30E03F}"/>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5" name="Footer Placeholder 4">
            <a:extLst>
              <a:ext uri="{FF2B5EF4-FFF2-40B4-BE49-F238E27FC236}">
                <a16:creationId xmlns:a16="http://schemas.microsoft.com/office/drawing/2014/main" id="{AF27CD10-CF47-43C3-AC03-C090C211D9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41CBA6-2C3D-4155-8451-C3C05BF513A4}"/>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2705977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6D06E1-B678-487D-82D0-6EC451C40F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678973-1111-4A3A-965D-E60E78E91A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7515D5-0650-49A7-A4DF-F9BEB0AE395A}"/>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5" name="Footer Placeholder 4">
            <a:extLst>
              <a:ext uri="{FF2B5EF4-FFF2-40B4-BE49-F238E27FC236}">
                <a16:creationId xmlns:a16="http://schemas.microsoft.com/office/drawing/2014/main" id="{B1B38B2F-A441-4CD9-8379-275203CEB4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C5720C-E5B2-4A68-9327-B4887192383B}"/>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4096994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064C9-F224-4158-A1A7-952AF10C65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41562D-8936-4FB9-B38D-934A4BACDCA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3D32DA-0AF0-435D-BEF9-65EFF4FD46EE}"/>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5" name="Footer Placeholder 4">
            <a:extLst>
              <a:ext uri="{FF2B5EF4-FFF2-40B4-BE49-F238E27FC236}">
                <a16:creationId xmlns:a16="http://schemas.microsoft.com/office/drawing/2014/main" id="{2A8C6262-9278-422E-982A-54929B96C7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105929-B541-4869-9B01-B1BCD10FECBE}"/>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23556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F0863-BE4B-4ACD-AD92-05DB1A7A39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CC1955-C04E-46C4-A208-01B2B7F971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9B3CAD5-1571-4D81-A924-597BB0015142}"/>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5" name="Footer Placeholder 4">
            <a:extLst>
              <a:ext uri="{FF2B5EF4-FFF2-40B4-BE49-F238E27FC236}">
                <a16:creationId xmlns:a16="http://schemas.microsoft.com/office/drawing/2014/main" id="{5E729189-FADB-476F-8C39-E94BA7D360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B4D0C3-1DD6-41CF-A2D5-D3884B91304E}"/>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3091747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D1F9A-50E1-4BBE-A71B-7A0BB4664D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741667-AB3F-46F3-ACC2-4DA3573AEFC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D59DAF-6E45-4199-B84E-07C082E76B7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E065298-A06E-48C6-88DA-9AB043441683}"/>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6" name="Footer Placeholder 5">
            <a:extLst>
              <a:ext uri="{FF2B5EF4-FFF2-40B4-BE49-F238E27FC236}">
                <a16:creationId xmlns:a16="http://schemas.microsoft.com/office/drawing/2014/main" id="{9819FD97-9FF4-4E54-BD6A-385AE9308A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731F99-1358-4A07-88A2-FC3744D798C1}"/>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230967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D474E-AECB-4906-A2F3-15CAD67618C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A1C37B-92E4-48D9-A57F-A1A4D04AEA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941EEFD-969B-43D6-992A-8E242A9EC78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8906B84-B900-4AB7-952E-BFD56AFB5B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416BB1B-EC56-45E7-A638-28369D1BF63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4444F5F-CF6A-4B35-9C4F-B1AD60A3EBB2}"/>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8" name="Footer Placeholder 7">
            <a:extLst>
              <a:ext uri="{FF2B5EF4-FFF2-40B4-BE49-F238E27FC236}">
                <a16:creationId xmlns:a16="http://schemas.microsoft.com/office/drawing/2014/main" id="{88929A2B-CF91-402C-8596-FFA0F185CE7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24B17D-27B3-473D-88F6-4B604CC68477}"/>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398147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AF25A-A222-4777-B157-6415AC2EA31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4DCCC37-1470-4A70-B083-89212B1C8658}"/>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4" name="Footer Placeholder 3">
            <a:extLst>
              <a:ext uri="{FF2B5EF4-FFF2-40B4-BE49-F238E27FC236}">
                <a16:creationId xmlns:a16="http://schemas.microsoft.com/office/drawing/2014/main" id="{25808A43-A5B5-450E-9346-C554DB1E616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49BE5E2-B655-4017-A1CE-2E5B60BA8849}"/>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720260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C260B9-5755-40D7-B4FD-5D8A839017DD}"/>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3" name="Footer Placeholder 2">
            <a:extLst>
              <a:ext uri="{FF2B5EF4-FFF2-40B4-BE49-F238E27FC236}">
                <a16:creationId xmlns:a16="http://schemas.microsoft.com/office/drawing/2014/main" id="{3584BB52-F683-42AF-9A27-C0EFC9C94F4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D5269AA-7010-4F36-B8E9-08DDFCBF9C6C}"/>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89140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97276-E64D-4E8D-AAC1-D64C20B0D1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4317A5C-2C2C-4745-9064-7F92DBBDDA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B1EDDCD-9EB2-4886-9F2E-2D76C055B5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CA958B-077B-44F8-B6D5-379F5BC06E54}"/>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6" name="Footer Placeholder 5">
            <a:extLst>
              <a:ext uri="{FF2B5EF4-FFF2-40B4-BE49-F238E27FC236}">
                <a16:creationId xmlns:a16="http://schemas.microsoft.com/office/drawing/2014/main" id="{94CC3912-FFD9-46B4-9B31-64F9EFBB84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E5D2C8-BB9A-4EB9-8599-5E027A10AECC}"/>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1851613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AB11D-3941-4786-A4FD-1DD8ECD0C5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EE213A0-BAB6-4EC3-9DF3-7BC0ECF77D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2066188-D347-409C-97EA-6811135F90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2D06D64-CBAF-4028-A887-530FBB51C701}"/>
              </a:ext>
            </a:extLst>
          </p:cNvPr>
          <p:cNvSpPr>
            <a:spLocks noGrp="1"/>
          </p:cNvSpPr>
          <p:nvPr>
            <p:ph type="dt" sz="half" idx="10"/>
          </p:nvPr>
        </p:nvSpPr>
        <p:spPr/>
        <p:txBody>
          <a:bodyPr/>
          <a:lstStyle/>
          <a:p>
            <a:fld id="{D14048D4-4014-4FB8-94AA-ED789D0850B0}" type="datetimeFigureOut">
              <a:rPr lang="en-GB" smtClean="0"/>
              <a:t>09/01/2021</a:t>
            </a:fld>
            <a:endParaRPr lang="en-GB"/>
          </a:p>
        </p:txBody>
      </p:sp>
      <p:sp>
        <p:nvSpPr>
          <p:cNvPr id="6" name="Footer Placeholder 5">
            <a:extLst>
              <a:ext uri="{FF2B5EF4-FFF2-40B4-BE49-F238E27FC236}">
                <a16:creationId xmlns:a16="http://schemas.microsoft.com/office/drawing/2014/main" id="{8CEDA80B-CE93-4B75-A71B-F84FAF8CD3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06816E-1989-4749-8525-B27BCAD5A890}"/>
              </a:ext>
            </a:extLst>
          </p:cNvPr>
          <p:cNvSpPr>
            <a:spLocks noGrp="1"/>
          </p:cNvSpPr>
          <p:nvPr>
            <p:ph type="sldNum" sz="quarter" idx="12"/>
          </p:nvPr>
        </p:nvSpPr>
        <p:spPr/>
        <p:txBody>
          <a:bodyPr/>
          <a:lstStyle/>
          <a:p>
            <a:fld id="{E2EC961F-6C69-48CF-A403-035C74A63D5D}" type="slidenum">
              <a:rPr lang="en-GB" smtClean="0"/>
              <a:t>‹#›</a:t>
            </a:fld>
            <a:endParaRPr lang="en-GB"/>
          </a:p>
        </p:txBody>
      </p:sp>
    </p:spTree>
    <p:extLst>
      <p:ext uri="{BB962C8B-B14F-4D97-AF65-F5344CB8AC3E}">
        <p14:creationId xmlns:p14="http://schemas.microsoft.com/office/powerpoint/2010/main" val="52271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571613-0BA3-4D89-98A1-415EA40872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9F28FB-A2B9-4A03-AF04-E2FC86CF06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CB3881-541F-4BF6-822E-6B324B93BC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48D4-4014-4FB8-94AA-ED789D0850B0}" type="datetimeFigureOut">
              <a:rPr lang="en-GB" smtClean="0"/>
              <a:t>09/01/2021</a:t>
            </a:fld>
            <a:endParaRPr lang="en-GB"/>
          </a:p>
        </p:txBody>
      </p:sp>
      <p:sp>
        <p:nvSpPr>
          <p:cNvPr id="5" name="Footer Placeholder 4">
            <a:extLst>
              <a:ext uri="{FF2B5EF4-FFF2-40B4-BE49-F238E27FC236}">
                <a16:creationId xmlns:a16="http://schemas.microsoft.com/office/drawing/2014/main" id="{EFA8871F-A579-4848-9A2D-730F5CF68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875F4C2-6111-4F71-A12F-423FE1B36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C961F-6C69-48CF-A403-035C74A63D5D}" type="slidenum">
              <a:rPr lang="en-GB" smtClean="0"/>
              <a:t>‹#›</a:t>
            </a:fld>
            <a:endParaRPr lang="en-GB"/>
          </a:p>
        </p:txBody>
      </p:sp>
    </p:spTree>
    <p:extLst>
      <p:ext uri="{BB962C8B-B14F-4D97-AF65-F5344CB8AC3E}">
        <p14:creationId xmlns:p14="http://schemas.microsoft.com/office/powerpoint/2010/main" val="1178828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3La59tdXs2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1DC15-630D-4430-A2DA-C97E9EA77CB3}"/>
              </a:ext>
            </a:extLst>
          </p:cNvPr>
          <p:cNvSpPr>
            <a:spLocks noGrp="1"/>
          </p:cNvSpPr>
          <p:nvPr>
            <p:ph type="ctrTitle"/>
          </p:nvPr>
        </p:nvSpPr>
        <p:spPr>
          <a:xfrm>
            <a:off x="1272209" y="868362"/>
            <a:ext cx="9144000" cy="2387600"/>
          </a:xfrm>
        </p:spPr>
        <p:txBody>
          <a:bodyPr>
            <a:noAutofit/>
          </a:bodyPr>
          <a:lstStyle/>
          <a:p>
            <a:r>
              <a:rPr lang="en-US" sz="6600" dirty="0"/>
              <a:t>English:</a:t>
            </a:r>
            <a:br>
              <a:rPr lang="en-US" sz="6600" dirty="0"/>
            </a:br>
            <a:br>
              <a:rPr lang="en-US" sz="6600" dirty="0"/>
            </a:br>
            <a:r>
              <a:rPr lang="en-US" sz="6600" u="sng" dirty="0"/>
              <a:t>The Mousehole Cat </a:t>
            </a:r>
            <a:endParaRPr lang="en-GB" sz="6600" u="sng" dirty="0"/>
          </a:p>
        </p:txBody>
      </p:sp>
      <p:sp>
        <p:nvSpPr>
          <p:cNvPr id="3" name="Subtitle 2">
            <a:extLst>
              <a:ext uri="{FF2B5EF4-FFF2-40B4-BE49-F238E27FC236}">
                <a16:creationId xmlns:a16="http://schemas.microsoft.com/office/drawing/2014/main" id="{23B4199F-404A-487C-A13A-EB9F99417179}"/>
              </a:ext>
            </a:extLst>
          </p:cNvPr>
          <p:cNvSpPr>
            <a:spLocks noGrp="1"/>
          </p:cNvSpPr>
          <p:nvPr>
            <p:ph type="subTitle" idx="1"/>
          </p:nvPr>
        </p:nvSpPr>
        <p:spPr>
          <a:xfrm>
            <a:off x="1272209" y="4132125"/>
            <a:ext cx="9144000" cy="1655762"/>
          </a:xfrm>
        </p:spPr>
        <p:txBody>
          <a:bodyPr>
            <a:normAutofit/>
          </a:bodyPr>
          <a:lstStyle/>
          <a:p>
            <a:r>
              <a:rPr lang="en-US" sz="4000" dirty="0"/>
              <a:t>Antonia Barber	Nicola Bayley</a:t>
            </a:r>
            <a:endParaRPr lang="en-GB" sz="4000" dirty="0"/>
          </a:p>
        </p:txBody>
      </p:sp>
      <p:pic>
        <p:nvPicPr>
          <p:cNvPr id="1026" name="Picture 2" descr="The Mousehole Cat By Antonia Barber">
            <a:extLst>
              <a:ext uri="{FF2B5EF4-FFF2-40B4-BE49-F238E27FC236}">
                <a16:creationId xmlns:a16="http://schemas.microsoft.com/office/drawing/2014/main" id="{D411C4EC-1629-485E-B81F-9CEAC829CB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0" y="239926"/>
            <a:ext cx="2173357" cy="225451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The Mousehole Cat By Antonia Barber">
            <a:extLst>
              <a:ext uri="{FF2B5EF4-FFF2-40B4-BE49-F238E27FC236}">
                <a16:creationId xmlns:a16="http://schemas.microsoft.com/office/drawing/2014/main" id="{7F1543A9-62BE-421D-8DAD-9210DD665B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7217" y="312265"/>
            <a:ext cx="2173357" cy="2254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6255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B26AD-EF15-4905-B768-CC536ACA01A5}"/>
              </a:ext>
            </a:extLst>
          </p:cNvPr>
          <p:cNvSpPr>
            <a:spLocks noGrp="1"/>
          </p:cNvSpPr>
          <p:nvPr>
            <p:ph type="title"/>
          </p:nvPr>
        </p:nvSpPr>
        <p:spPr/>
        <p:txBody>
          <a:bodyPr/>
          <a:lstStyle/>
          <a:p>
            <a:pPr algn="ctr"/>
            <a:r>
              <a:rPr lang="en-US" u="sng" dirty="0"/>
              <a:t>Friday 15</a:t>
            </a:r>
            <a:r>
              <a:rPr lang="en-US" u="sng" baseline="30000" dirty="0"/>
              <a:t>th</a:t>
            </a:r>
            <a:r>
              <a:rPr lang="en-US" u="sng" dirty="0"/>
              <a:t> January </a:t>
            </a:r>
            <a:endParaRPr lang="en-GB" u="sng" dirty="0"/>
          </a:p>
        </p:txBody>
      </p:sp>
      <p:sp>
        <p:nvSpPr>
          <p:cNvPr id="3" name="Content Placeholder 2">
            <a:extLst>
              <a:ext uri="{FF2B5EF4-FFF2-40B4-BE49-F238E27FC236}">
                <a16:creationId xmlns:a16="http://schemas.microsoft.com/office/drawing/2014/main" id="{75E4096A-5D51-4D15-895D-7AA63638B5D8}"/>
              </a:ext>
            </a:extLst>
          </p:cNvPr>
          <p:cNvSpPr>
            <a:spLocks noGrp="1"/>
          </p:cNvSpPr>
          <p:nvPr>
            <p:ph idx="1"/>
          </p:nvPr>
        </p:nvSpPr>
        <p:spPr/>
        <p:txBody>
          <a:bodyPr>
            <a:normAutofit lnSpcReduction="10000"/>
          </a:bodyPr>
          <a:lstStyle/>
          <a:p>
            <a:r>
              <a:rPr lang="en-US" dirty="0"/>
              <a:t>We have finished our work on ‘The Mousehole Cat’! We hope you have enjoyed the story.</a:t>
            </a:r>
            <a:endParaRPr lang="en-GB" dirty="0"/>
          </a:p>
          <a:p>
            <a:r>
              <a:rPr lang="en-US" dirty="0"/>
              <a:t>Today you are writing a book review of the story. We would like you to explain:</a:t>
            </a:r>
            <a:endParaRPr lang="en-GB" dirty="0"/>
          </a:p>
          <a:p>
            <a:pPr lvl="0"/>
            <a:r>
              <a:rPr lang="en-US" dirty="0"/>
              <a:t>Who are the main characters and where is the story set?</a:t>
            </a:r>
            <a:endParaRPr lang="en-GB" dirty="0"/>
          </a:p>
          <a:p>
            <a:pPr lvl="0"/>
            <a:r>
              <a:rPr lang="en-US" dirty="0"/>
              <a:t>What did you like about the story? What was your </a:t>
            </a:r>
            <a:r>
              <a:rPr lang="en-US" dirty="0" err="1"/>
              <a:t>favourite</a:t>
            </a:r>
            <a:r>
              <a:rPr lang="en-US" dirty="0"/>
              <a:t> part and why?</a:t>
            </a:r>
            <a:endParaRPr lang="en-GB" dirty="0"/>
          </a:p>
          <a:p>
            <a:pPr lvl="0"/>
            <a:r>
              <a:rPr lang="en-US" dirty="0"/>
              <a:t>Which are your </a:t>
            </a:r>
            <a:r>
              <a:rPr lang="en-US" dirty="0" err="1"/>
              <a:t>favourite</a:t>
            </a:r>
            <a:r>
              <a:rPr lang="en-US" dirty="0"/>
              <a:t> illustrations and why?</a:t>
            </a:r>
            <a:endParaRPr lang="en-GB" dirty="0"/>
          </a:p>
          <a:p>
            <a:pPr lvl="0"/>
            <a:r>
              <a:rPr lang="en-US" dirty="0"/>
              <a:t>Is there anything you did not enjoy about the story and why?</a:t>
            </a:r>
            <a:endParaRPr lang="en-GB" dirty="0"/>
          </a:p>
          <a:p>
            <a:pPr lvl="0"/>
            <a:r>
              <a:rPr lang="en-US" dirty="0"/>
              <a:t>Who would you recommend the story to and why?</a:t>
            </a:r>
            <a:endParaRPr lang="en-GB" dirty="0"/>
          </a:p>
          <a:p>
            <a:endParaRPr lang="en-GB" dirty="0"/>
          </a:p>
        </p:txBody>
      </p:sp>
      <p:pic>
        <p:nvPicPr>
          <p:cNvPr id="7170" name="Picture 2" descr="Book Review Clip Art Black And White , Free Transparent Clipart - ClipartKey">
            <a:extLst>
              <a:ext uri="{FF2B5EF4-FFF2-40B4-BE49-F238E27FC236}">
                <a16:creationId xmlns:a16="http://schemas.microsoft.com/office/drawing/2014/main" id="{588CA0B6-6AA5-42B1-BD6F-F51D8F900A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0237" y="230188"/>
            <a:ext cx="2669485" cy="1426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891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0516-9C29-4927-9F7E-2F7941E57177}"/>
              </a:ext>
            </a:extLst>
          </p:cNvPr>
          <p:cNvSpPr>
            <a:spLocks noGrp="1"/>
          </p:cNvSpPr>
          <p:nvPr>
            <p:ph type="title"/>
          </p:nvPr>
        </p:nvSpPr>
        <p:spPr>
          <a:xfrm>
            <a:off x="838200" y="1981890"/>
            <a:ext cx="10515600" cy="1325563"/>
          </a:xfrm>
        </p:spPr>
        <p:txBody>
          <a:bodyPr>
            <a:normAutofit fontScale="90000"/>
          </a:bodyPr>
          <a:lstStyle/>
          <a:p>
            <a:r>
              <a:rPr lang="en-US" dirty="0"/>
              <a:t>Well done for trying so hard on all of your English work again this week! We hope you enjoyed the story. </a:t>
            </a:r>
            <a:r>
              <a:rPr lang="en-US" dirty="0">
                <a:sym typeface="Wingdings" panose="05000000000000000000" pitchFamily="2" charset="2"/>
              </a:rPr>
              <a:t> </a:t>
            </a:r>
            <a:endParaRPr lang="en-GB" dirty="0"/>
          </a:p>
        </p:txBody>
      </p:sp>
    </p:spTree>
    <p:extLst>
      <p:ext uri="{BB962C8B-B14F-4D97-AF65-F5344CB8AC3E}">
        <p14:creationId xmlns:p14="http://schemas.microsoft.com/office/powerpoint/2010/main" val="931526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3D33-E46E-4954-9A18-794976B0DAC1}"/>
              </a:ext>
            </a:extLst>
          </p:cNvPr>
          <p:cNvSpPr>
            <a:spLocks noGrp="1"/>
          </p:cNvSpPr>
          <p:nvPr>
            <p:ph type="title"/>
          </p:nvPr>
        </p:nvSpPr>
        <p:spPr>
          <a:xfrm>
            <a:off x="838200" y="2591145"/>
            <a:ext cx="10515600" cy="1675710"/>
          </a:xfrm>
        </p:spPr>
        <p:txBody>
          <a:bodyPr>
            <a:normAutofit fontScale="90000"/>
          </a:bodyPr>
          <a:lstStyle/>
          <a:p>
            <a:r>
              <a:rPr lang="en-US" dirty="0"/>
              <a:t>This is the final week of our English work based on the story ‘The Mousehole Cat’.</a:t>
            </a:r>
            <a:br>
              <a:rPr lang="en-US" dirty="0"/>
            </a:br>
            <a:br>
              <a:rPr lang="en-US" dirty="0"/>
            </a:br>
            <a:br>
              <a:rPr lang="en-US" dirty="0"/>
            </a:br>
            <a:br>
              <a:rPr lang="en-US" dirty="0"/>
            </a:br>
            <a:endParaRPr lang="en-GB" dirty="0"/>
          </a:p>
        </p:txBody>
      </p:sp>
    </p:spTree>
    <p:extLst>
      <p:ext uri="{BB962C8B-B14F-4D97-AF65-F5344CB8AC3E}">
        <p14:creationId xmlns:p14="http://schemas.microsoft.com/office/powerpoint/2010/main" val="35193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F0EA7-FE94-40CB-940C-8DBD87382592}"/>
              </a:ext>
            </a:extLst>
          </p:cNvPr>
          <p:cNvSpPr>
            <a:spLocks noGrp="1"/>
          </p:cNvSpPr>
          <p:nvPr>
            <p:ph type="title"/>
          </p:nvPr>
        </p:nvSpPr>
        <p:spPr>
          <a:xfrm>
            <a:off x="838200" y="0"/>
            <a:ext cx="10515600" cy="1325563"/>
          </a:xfrm>
        </p:spPr>
        <p:txBody>
          <a:bodyPr/>
          <a:lstStyle/>
          <a:p>
            <a:pPr algn="ctr"/>
            <a:r>
              <a:rPr lang="en-US" u="sng" dirty="0"/>
              <a:t>Monday 11</a:t>
            </a:r>
            <a:r>
              <a:rPr lang="en-US" u="sng" baseline="30000" dirty="0"/>
              <a:t>th</a:t>
            </a:r>
            <a:r>
              <a:rPr lang="en-US" u="sng" dirty="0"/>
              <a:t> January</a:t>
            </a:r>
            <a:endParaRPr lang="en-GB" u="sng" dirty="0"/>
          </a:p>
        </p:txBody>
      </p:sp>
      <p:sp>
        <p:nvSpPr>
          <p:cNvPr id="3" name="Content Placeholder 2">
            <a:extLst>
              <a:ext uri="{FF2B5EF4-FFF2-40B4-BE49-F238E27FC236}">
                <a16:creationId xmlns:a16="http://schemas.microsoft.com/office/drawing/2014/main" id="{5D023EDC-0EBA-4479-9847-A9C75F5C74C0}"/>
              </a:ext>
            </a:extLst>
          </p:cNvPr>
          <p:cNvSpPr>
            <a:spLocks noGrp="1"/>
          </p:cNvSpPr>
          <p:nvPr>
            <p:ph idx="1"/>
          </p:nvPr>
        </p:nvSpPr>
        <p:spPr>
          <a:xfrm>
            <a:off x="838200" y="1325563"/>
            <a:ext cx="10515600" cy="4351338"/>
          </a:xfrm>
        </p:spPr>
        <p:txBody>
          <a:bodyPr>
            <a:noAutofit/>
          </a:bodyPr>
          <a:lstStyle/>
          <a:p>
            <a:r>
              <a:rPr lang="en-US" dirty="0"/>
              <a:t>Look at the picture of the boat being tossed about at sea within the paws of the Storm-Cat (on the next slide). </a:t>
            </a:r>
          </a:p>
          <a:p>
            <a:r>
              <a:rPr lang="en-US" dirty="0"/>
              <a:t>You may also find it useful to re-read the story from</a:t>
            </a:r>
            <a:r>
              <a:rPr lang="en-US" i="1" dirty="0"/>
              <a:t> ‘Now she lifted her head and sang like a siren, joining her call with the cry of the Great Storm-Cat’ </a:t>
            </a:r>
            <a:r>
              <a:rPr lang="en-US" dirty="0"/>
              <a:t>up to </a:t>
            </a:r>
            <a:r>
              <a:rPr lang="en-US" i="1" dirty="0"/>
              <a:t>‘Then the Great Storm-Cat began to purr with </a:t>
            </a:r>
            <a:r>
              <a:rPr lang="en-US" i="1" dirty="0" err="1"/>
              <a:t>Mowzer</a:t>
            </a:r>
            <a:r>
              <a:rPr lang="en-US" i="1" dirty="0"/>
              <a:t>, and as the soft sound grew, the winds waned and the waves weakened’</a:t>
            </a:r>
            <a:r>
              <a:rPr lang="en-US" dirty="0"/>
              <a:t> on the PDF or listen to this part 7.20 - 10.46 on the YouTube clip. </a:t>
            </a:r>
            <a:endParaRPr lang="en-GB" dirty="0"/>
          </a:p>
          <a:p>
            <a:r>
              <a:rPr lang="en-US" u="sng" dirty="0">
                <a:hlinkClick r:id="rId2"/>
              </a:rPr>
              <a:t>https://www.youtube.com/watch?v=3La59tdXs2U</a:t>
            </a:r>
            <a:endParaRPr lang="en-GB" dirty="0"/>
          </a:p>
          <a:p>
            <a:endParaRPr lang="en-GB" dirty="0"/>
          </a:p>
          <a:p>
            <a:pPr marL="0" indent="0">
              <a:buNone/>
            </a:pPr>
            <a:endParaRPr lang="en-GB" dirty="0"/>
          </a:p>
        </p:txBody>
      </p:sp>
    </p:spTree>
    <p:extLst>
      <p:ext uri="{BB962C8B-B14F-4D97-AF65-F5344CB8AC3E}">
        <p14:creationId xmlns:p14="http://schemas.microsoft.com/office/powerpoint/2010/main" val="2349163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Nicola Bayley: Storm Cat from the book The Mousehole Cat | Whimsical cats,  Cat art, Cats illustration">
            <a:extLst>
              <a:ext uri="{FF2B5EF4-FFF2-40B4-BE49-F238E27FC236}">
                <a16:creationId xmlns:a16="http://schemas.microsoft.com/office/drawing/2014/main" id="{594B0743-A1BD-424D-94FE-1098940807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0279"/>
            <a:ext cx="12192000" cy="4665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470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3F4421-4D42-4821-9799-4333E59A289E}"/>
              </a:ext>
            </a:extLst>
          </p:cNvPr>
          <p:cNvSpPr>
            <a:spLocks noGrp="1"/>
          </p:cNvSpPr>
          <p:nvPr>
            <p:ph idx="1"/>
          </p:nvPr>
        </p:nvSpPr>
        <p:spPr>
          <a:xfrm>
            <a:off x="838200" y="911225"/>
            <a:ext cx="10515600" cy="4351338"/>
          </a:xfrm>
        </p:spPr>
        <p:txBody>
          <a:bodyPr>
            <a:normAutofit/>
          </a:bodyPr>
          <a:lstStyle/>
          <a:p>
            <a:pPr lvl="0"/>
            <a:r>
              <a:rPr lang="en-US" dirty="0"/>
              <a:t>Imagine that you are </a:t>
            </a:r>
            <a:r>
              <a:rPr lang="en-US" dirty="0" err="1"/>
              <a:t>Mowzer</a:t>
            </a:r>
            <a:r>
              <a:rPr lang="en-US" dirty="0"/>
              <a:t> the cat, on the boat in the middle of the storm. What can you hear? What can you see? How does it make you feel? How would you describe the water? The boat? The sky? The storm/Storm-Cat? When </a:t>
            </a:r>
            <a:r>
              <a:rPr lang="en-US" dirty="0" err="1"/>
              <a:t>Mowzer</a:t>
            </a:r>
            <a:r>
              <a:rPr lang="en-US" dirty="0"/>
              <a:t> ‘sings’ to the Storm-Cat, what might she be saying? What might she be saying to calm the storm? </a:t>
            </a:r>
            <a:endParaRPr lang="en-GB" dirty="0"/>
          </a:p>
          <a:p>
            <a:pPr marL="0" indent="0">
              <a:buNone/>
            </a:pPr>
            <a:r>
              <a:rPr lang="en-US" dirty="0"/>
              <a:t> </a:t>
            </a:r>
            <a:endParaRPr lang="en-GB" dirty="0"/>
          </a:p>
          <a:p>
            <a:pPr lvl="0"/>
            <a:r>
              <a:rPr lang="en-US" dirty="0"/>
              <a:t>Brainstorm your ideas on paper. Try to include adventurous adjectives, verbs and adverbs. For example, rather than just writing ‘loud’ wind you might improve that with ‘howling’ wind. </a:t>
            </a:r>
            <a:endParaRPr lang="en-GB" dirty="0"/>
          </a:p>
          <a:p>
            <a:endParaRPr lang="en-GB" dirty="0"/>
          </a:p>
        </p:txBody>
      </p:sp>
    </p:spTree>
    <p:extLst>
      <p:ext uri="{BB962C8B-B14F-4D97-AF65-F5344CB8AC3E}">
        <p14:creationId xmlns:p14="http://schemas.microsoft.com/office/powerpoint/2010/main" val="2674653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F0EA7-FE94-40CB-940C-8DBD87382592}"/>
              </a:ext>
            </a:extLst>
          </p:cNvPr>
          <p:cNvSpPr>
            <a:spLocks noGrp="1"/>
          </p:cNvSpPr>
          <p:nvPr>
            <p:ph type="title"/>
          </p:nvPr>
        </p:nvSpPr>
        <p:spPr>
          <a:xfrm>
            <a:off x="838200" y="0"/>
            <a:ext cx="10515600" cy="1325563"/>
          </a:xfrm>
        </p:spPr>
        <p:txBody>
          <a:bodyPr/>
          <a:lstStyle/>
          <a:p>
            <a:pPr algn="ctr"/>
            <a:r>
              <a:rPr lang="en-US" u="sng" dirty="0"/>
              <a:t>Tuesday 12</a:t>
            </a:r>
            <a:r>
              <a:rPr lang="en-US" u="sng" baseline="30000" dirty="0"/>
              <a:t>th</a:t>
            </a:r>
            <a:r>
              <a:rPr lang="en-US" u="sng" dirty="0"/>
              <a:t> January</a:t>
            </a:r>
            <a:endParaRPr lang="en-GB" u="sng" dirty="0"/>
          </a:p>
        </p:txBody>
      </p:sp>
      <p:sp>
        <p:nvSpPr>
          <p:cNvPr id="3" name="Content Placeholder 2">
            <a:extLst>
              <a:ext uri="{FF2B5EF4-FFF2-40B4-BE49-F238E27FC236}">
                <a16:creationId xmlns:a16="http://schemas.microsoft.com/office/drawing/2014/main" id="{5D023EDC-0EBA-4479-9847-A9C75F5C74C0}"/>
              </a:ext>
            </a:extLst>
          </p:cNvPr>
          <p:cNvSpPr>
            <a:spLocks noGrp="1"/>
          </p:cNvSpPr>
          <p:nvPr>
            <p:ph idx="1"/>
          </p:nvPr>
        </p:nvSpPr>
        <p:spPr>
          <a:xfrm>
            <a:off x="838200" y="1081052"/>
            <a:ext cx="10515600" cy="4351338"/>
          </a:xfrm>
        </p:spPr>
        <p:txBody>
          <a:bodyPr>
            <a:noAutofit/>
          </a:bodyPr>
          <a:lstStyle/>
          <a:p>
            <a:r>
              <a:rPr lang="en-US" sz="2600" dirty="0"/>
              <a:t>Look again at the picture of the boat being tossed about at sea within the paws of the Storm-Cat and re-read your ideas from yesterday. </a:t>
            </a:r>
            <a:endParaRPr lang="en-GB" sz="2600" dirty="0"/>
          </a:p>
        </p:txBody>
      </p:sp>
      <p:pic>
        <p:nvPicPr>
          <p:cNvPr id="4" name="Picture 2" descr="Nicola Bayley: Storm Cat from the book The Mousehole Cat | Whimsical cats,  Cat art, Cats illustration">
            <a:extLst>
              <a:ext uri="{FF2B5EF4-FFF2-40B4-BE49-F238E27FC236}">
                <a16:creationId xmlns:a16="http://schemas.microsoft.com/office/drawing/2014/main" id="{C1A91530-12C2-498E-B472-B0391E7D71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97475"/>
            <a:ext cx="12192000" cy="4665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054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023EDC-0EBA-4479-9847-A9C75F5C74C0}"/>
              </a:ext>
            </a:extLst>
          </p:cNvPr>
          <p:cNvSpPr>
            <a:spLocks noGrp="1"/>
          </p:cNvSpPr>
          <p:nvPr>
            <p:ph idx="1"/>
          </p:nvPr>
        </p:nvSpPr>
        <p:spPr>
          <a:xfrm>
            <a:off x="838200" y="736496"/>
            <a:ext cx="10515600" cy="4351338"/>
          </a:xfrm>
        </p:spPr>
        <p:txBody>
          <a:bodyPr>
            <a:noAutofit/>
          </a:bodyPr>
          <a:lstStyle/>
          <a:p>
            <a:r>
              <a:rPr lang="en-US" sz="2600" dirty="0"/>
              <a:t>In the grip of the storm </a:t>
            </a:r>
            <a:r>
              <a:rPr lang="en-US" sz="2600" dirty="0" err="1"/>
              <a:t>Mowzer</a:t>
            </a:r>
            <a:r>
              <a:rPr lang="en-US" sz="2600" dirty="0"/>
              <a:t> begins to ‘sing’ to the Storm-Cat and calms it, allowing Tom to catch the fish and the boat to return safely to the </a:t>
            </a:r>
            <a:r>
              <a:rPr lang="en-US" sz="2600" dirty="0" err="1"/>
              <a:t>harbour</a:t>
            </a:r>
            <a:r>
              <a:rPr lang="en-US" sz="2600" dirty="0"/>
              <a:t>.</a:t>
            </a:r>
            <a:endParaRPr lang="en-GB" sz="2600" dirty="0"/>
          </a:p>
          <a:p>
            <a:r>
              <a:rPr lang="en-US" sz="2600" dirty="0"/>
              <a:t>You are going to use your ideas from yesterday to imagine you are </a:t>
            </a:r>
            <a:r>
              <a:rPr lang="en-US" sz="2600" dirty="0" err="1"/>
              <a:t>Mowzer</a:t>
            </a:r>
            <a:r>
              <a:rPr lang="en-US" sz="2600" dirty="0"/>
              <a:t> and write ‘</a:t>
            </a:r>
            <a:r>
              <a:rPr lang="en-US" sz="2600" dirty="0" err="1"/>
              <a:t>Mowzer’s</a:t>
            </a:r>
            <a:r>
              <a:rPr lang="en-US" sz="2600" dirty="0"/>
              <a:t> Song’, in other words, a poem from </a:t>
            </a:r>
            <a:r>
              <a:rPr lang="en-US" sz="2600" dirty="0" err="1"/>
              <a:t>Mowzer</a:t>
            </a:r>
            <a:r>
              <a:rPr lang="en-US" sz="2600" dirty="0"/>
              <a:t> to the Storm-Cat. </a:t>
            </a:r>
            <a:endParaRPr lang="en-GB" sz="2600" dirty="0"/>
          </a:p>
          <a:p>
            <a:pPr lvl="0"/>
            <a:r>
              <a:rPr lang="en-US" sz="2600" dirty="0"/>
              <a:t>What is she saying to the Storm-Cat about the storm and how it feels to be on the boat?</a:t>
            </a:r>
            <a:endParaRPr lang="en-GB" sz="2600" dirty="0"/>
          </a:p>
          <a:p>
            <a:pPr lvl="0"/>
            <a:r>
              <a:rPr lang="en-US" sz="2600" dirty="0"/>
              <a:t>What is she saying to calm the Storm-Cat? For example, in the book it says ‘</a:t>
            </a:r>
            <a:r>
              <a:rPr lang="en-US" sz="2600" dirty="0" err="1"/>
              <a:t>Mowzer</a:t>
            </a:r>
            <a:r>
              <a:rPr lang="en-US" sz="2600" dirty="0"/>
              <a:t> felt a sudden strange sadness for him. How lonely it must be, she thought, endlessly hunting the men-mice in the deeps of darkness, and never returning to the rosy glow of a red-hot range’. Does she try to comfort him? Persuade him he is not alone? </a:t>
            </a:r>
            <a:endParaRPr lang="en-GB" sz="2600" dirty="0"/>
          </a:p>
          <a:p>
            <a:endParaRPr lang="en-GB" sz="2600" dirty="0"/>
          </a:p>
        </p:txBody>
      </p:sp>
    </p:spTree>
    <p:extLst>
      <p:ext uri="{BB962C8B-B14F-4D97-AF65-F5344CB8AC3E}">
        <p14:creationId xmlns:p14="http://schemas.microsoft.com/office/powerpoint/2010/main" val="278822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6C5DC-6A8F-49A8-A125-19CF9A67E9C6}"/>
              </a:ext>
            </a:extLst>
          </p:cNvPr>
          <p:cNvSpPr>
            <a:spLocks noGrp="1"/>
          </p:cNvSpPr>
          <p:nvPr>
            <p:ph type="title"/>
          </p:nvPr>
        </p:nvSpPr>
        <p:spPr/>
        <p:txBody>
          <a:bodyPr/>
          <a:lstStyle/>
          <a:p>
            <a:pPr algn="ctr"/>
            <a:r>
              <a:rPr lang="en-US" u="sng" dirty="0"/>
              <a:t>Wednesday 13</a:t>
            </a:r>
            <a:r>
              <a:rPr lang="en-US" u="sng" baseline="30000" dirty="0"/>
              <a:t>th</a:t>
            </a:r>
            <a:r>
              <a:rPr lang="en-US" u="sng" dirty="0"/>
              <a:t> January</a:t>
            </a:r>
            <a:endParaRPr lang="en-GB" u="sng" dirty="0"/>
          </a:p>
        </p:txBody>
      </p:sp>
      <p:sp>
        <p:nvSpPr>
          <p:cNvPr id="3" name="Content Placeholder 2">
            <a:extLst>
              <a:ext uri="{FF2B5EF4-FFF2-40B4-BE49-F238E27FC236}">
                <a16:creationId xmlns:a16="http://schemas.microsoft.com/office/drawing/2014/main" id="{661800C3-F72A-475A-8BD2-35F9E04BC0B6}"/>
              </a:ext>
            </a:extLst>
          </p:cNvPr>
          <p:cNvSpPr>
            <a:spLocks noGrp="1"/>
          </p:cNvSpPr>
          <p:nvPr>
            <p:ph idx="1"/>
          </p:nvPr>
        </p:nvSpPr>
        <p:spPr>
          <a:xfrm>
            <a:off x="247655" y="1838877"/>
            <a:ext cx="9848867" cy="4351338"/>
          </a:xfrm>
        </p:spPr>
        <p:txBody>
          <a:bodyPr>
            <a:normAutofit/>
          </a:bodyPr>
          <a:lstStyle/>
          <a:p>
            <a:r>
              <a:rPr lang="en-US" dirty="0"/>
              <a:t>From whose point of view is the story told? How do you know? Do you think Tom would tell the same story as </a:t>
            </a:r>
            <a:r>
              <a:rPr lang="en-US" dirty="0" err="1"/>
              <a:t>Mowzer</a:t>
            </a:r>
            <a:r>
              <a:rPr lang="en-US" dirty="0"/>
              <a:t>? Today we are going to think more about the character of Tom.</a:t>
            </a:r>
            <a:endParaRPr lang="en-GB" dirty="0"/>
          </a:p>
          <a:p>
            <a:r>
              <a:rPr lang="en-US" dirty="0"/>
              <a:t>Draw a small picture of Tom in the middle of your page. Then write down everything you think you know about him around your picture. If you are giving your opinions, can you explain some of your ideas by referring to the text. For example, ‘I think he ____ because in the story it says______’.</a:t>
            </a:r>
            <a:endParaRPr lang="en-GB" dirty="0"/>
          </a:p>
          <a:p>
            <a:endParaRPr lang="en-GB" dirty="0"/>
          </a:p>
        </p:txBody>
      </p:sp>
      <p:pic>
        <p:nvPicPr>
          <p:cNvPr id="3074" name="Picture 2" descr="10+ Mousehole cat ideas | cat art, illustration art, cats">
            <a:extLst>
              <a:ext uri="{FF2B5EF4-FFF2-40B4-BE49-F238E27FC236}">
                <a16:creationId xmlns:a16="http://schemas.microsoft.com/office/drawing/2014/main" id="{71F0D088-6690-42CB-B148-B5D80CEE93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5635" y="4508859"/>
            <a:ext cx="2080591" cy="207177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andsworth Primary School">
            <a:extLst>
              <a:ext uri="{FF2B5EF4-FFF2-40B4-BE49-F238E27FC236}">
                <a16:creationId xmlns:a16="http://schemas.microsoft.com/office/drawing/2014/main" id="{9C227C1B-4548-4B31-99D9-C2D38D48A9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5635" y="81428"/>
            <a:ext cx="2080591" cy="2110132"/>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Free download Nicola Bayley The Mousehole Cat Artlove Art Cat art [900x885]  for your Desktop, Mobile &amp; Tablet | Explore 38+ Mousehole Wallpaper |  Mousehole Wallpaper,">
            <a:extLst>
              <a:ext uri="{FF2B5EF4-FFF2-40B4-BE49-F238E27FC236}">
                <a16:creationId xmlns:a16="http://schemas.microsoft.com/office/drawing/2014/main" id="{7829A329-F8E5-4DDF-A582-65DEA5EF46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65635" y="2327201"/>
            <a:ext cx="2080591" cy="2046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720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4AE41-82DA-427A-A8DA-B1AC77C568F9}"/>
              </a:ext>
            </a:extLst>
          </p:cNvPr>
          <p:cNvSpPr>
            <a:spLocks noGrp="1"/>
          </p:cNvSpPr>
          <p:nvPr>
            <p:ph type="title"/>
          </p:nvPr>
        </p:nvSpPr>
        <p:spPr>
          <a:xfrm>
            <a:off x="838200" y="18255"/>
            <a:ext cx="10515600" cy="1325563"/>
          </a:xfrm>
        </p:spPr>
        <p:txBody>
          <a:bodyPr/>
          <a:lstStyle/>
          <a:p>
            <a:pPr algn="ctr"/>
            <a:r>
              <a:rPr lang="en-US" u="sng" dirty="0"/>
              <a:t>Thursday 14</a:t>
            </a:r>
            <a:r>
              <a:rPr lang="en-US" u="sng" baseline="30000" dirty="0"/>
              <a:t>th</a:t>
            </a:r>
            <a:r>
              <a:rPr lang="en-US" u="sng" dirty="0"/>
              <a:t> January </a:t>
            </a:r>
            <a:endParaRPr lang="en-GB" u="sng" dirty="0"/>
          </a:p>
        </p:txBody>
      </p:sp>
      <p:sp>
        <p:nvSpPr>
          <p:cNvPr id="3" name="Content Placeholder 2">
            <a:extLst>
              <a:ext uri="{FF2B5EF4-FFF2-40B4-BE49-F238E27FC236}">
                <a16:creationId xmlns:a16="http://schemas.microsoft.com/office/drawing/2014/main" id="{43E0D706-146C-4DDA-9571-EDBDF538641B}"/>
              </a:ext>
            </a:extLst>
          </p:cNvPr>
          <p:cNvSpPr>
            <a:spLocks noGrp="1"/>
          </p:cNvSpPr>
          <p:nvPr>
            <p:ph idx="1"/>
          </p:nvPr>
        </p:nvSpPr>
        <p:spPr>
          <a:xfrm>
            <a:off x="533399" y="1253331"/>
            <a:ext cx="11314043" cy="4351338"/>
          </a:xfrm>
        </p:spPr>
        <p:txBody>
          <a:bodyPr>
            <a:noAutofit/>
          </a:bodyPr>
          <a:lstStyle/>
          <a:p>
            <a:r>
              <a:rPr lang="en-US" sz="2400" dirty="0"/>
              <a:t>You are going to use your ideas from yesterday to help you write in role as Tom. </a:t>
            </a:r>
            <a:endParaRPr lang="en-GB" sz="2400" dirty="0"/>
          </a:p>
          <a:p>
            <a:r>
              <a:rPr lang="en-US" sz="2400" dirty="0"/>
              <a:t>Imagine that you are Tom at the very end of the story, having just returned to the </a:t>
            </a:r>
            <a:r>
              <a:rPr lang="en-US" sz="2400" dirty="0" err="1"/>
              <a:t>harbour</a:t>
            </a:r>
            <a:r>
              <a:rPr lang="en-US" sz="2400" dirty="0"/>
              <a:t>. Write a letter to your friend, telling them about the events that have happened and about your special cat </a:t>
            </a:r>
            <a:r>
              <a:rPr lang="en-US" sz="2400" dirty="0" err="1"/>
              <a:t>Mowzer</a:t>
            </a:r>
            <a:r>
              <a:rPr lang="en-US" sz="2400" dirty="0"/>
              <a:t>. </a:t>
            </a:r>
            <a:endParaRPr lang="en-GB" sz="2400" dirty="0"/>
          </a:p>
          <a:p>
            <a:r>
              <a:rPr lang="en-US" sz="2400" dirty="0"/>
              <a:t>You might include paragraphs about:</a:t>
            </a:r>
            <a:endParaRPr lang="en-GB" sz="2400" dirty="0"/>
          </a:p>
          <a:p>
            <a:pPr lvl="0"/>
            <a:r>
              <a:rPr lang="en-US" sz="2400" dirty="0"/>
              <a:t>Why you decided to go fishing even though you knew it was dangerous.</a:t>
            </a:r>
            <a:endParaRPr lang="en-GB" sz="2400" dirty="0"/>
          </a:p>
          <a:p>
            <a:pPr lvl="0"/>
            <a:r>
              <a:rPr lang="en-US" sz="2400" dirty="0"/>
              <a:t>What it was like being on the boat in the storm.</a:t>
            </a:r>
            <a:endParaRPr lang="en-GB" sz="2400" dirty="0"/>
          </a:p>
          <a:p>
            <a:pPr lvl="0"/>
            <a:r>
              <a:rPr lang="en-US" sz="2400" dirty="0"/>
              <a:t>How your special cat </a:t>
            </a:r>
            <a:r>
              <a:rPr lang="en-US" sz="2400" dirty="0" err="1"/>
              <a:t>Mowzer</a:t>
            </a:r>
            <a:r>
              <a:rPr lang="en-US" sz="2400" dirty="0"/>
              <a:t> helped you.</a:t>
            </a:r>
            <a:endParaRPr lang="en-GB" sz="2400" dirty="0"/>
          </a:p>
          <a:p>
            <a:pPr lvl="0"/>
            <a:r>
              <a:rPr lang="en-US" sz="2400" dirty="0"/>
              <a:t>What and who you saw when you returned to the </a:t>
            </a:r>
            <a:r>
              <a:rPr lang="en-US" sz="2400" dirty="0" err="1"/>
              <a:t>harbour</a:t>
            </a:r>
            <a:r>
              <a:rPr lang="en-US" sz="2400" dirty="0"/>
              <a:t> that night.</a:t>
            </a:r>
            <a:endParaRPr lang="en-GB" sz="2400" dirty="0"/>
          </a:p>
          <a:p>
            <a:pPr lvl="0"/>
            <a:r>
              <a:rPr lang="en-US" sz="2400" dirty="0"/>
              <a:t>How the village celebrated and how you felt knowing you had helped everyone.</a:t>
            </a:r>
            <a:endParaRPr lang="en-GB" sz="2400" dirty="0"/>
          </a:p>
          <a:p>
            <a:r>
              <a:rPr lang="en-US" sz="2400" dirty="0"/>
              <a:t>Remember to set out your writing like a letter. Check your sentences make sense and you have used full stops and capital letters. Exclamation marks and question marks used correctly would also help make your writing interesting.</a:t>
            </a:r>
            <a:endParaRPr lang="en-GB" sz="2400" dirty="0"/>
          </a:p>
        </p:txBody>
      </p:sp>
      <p:pic>
        <p:nvPicPr>
          <p:cNvPr id="6146" name="Picture 2" descr="Free Write Letter Cliparts, Download Free Clip Art, Free Clip Art on Clipart  Library">
            <a:extLst>
              <a:ext uri="{FF2B5EF4-FFF2-40B4-BE49-F238E27FC236}">
                <a16:creationId xmlns:a16="http://schemas.microsoft.com/office/drawing/2014/main" id="{833462F3-694A-4C44-B16C-F8FF05F972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6244" y="2676594"/>
            <a:ext cx="1792357" cy="1792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553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BA3D94CF5BEB04DB95B866211778684" ma:contentTypeVersion="20" ma:contentTypeDescription="Create a new document." ma:contentTypeScope="" ma:versionID="63f90dfad9426a2f80a37ea69e02652d">
  <xsd:schema xmlns:xsd="http://www.w3.org/2001/XMLSchema" xmlns:xs="http://www.w3.org/2001/XMLSchema" xmlns:p="http://schemas.microsoft.com/office/2006/metadata/properties" xmlns:ns3="f0552689-2413-41c6-b24f-6b4f77a649ce" targetNamespace="http://schemas.microsoft.com/office/2006/metadata/properties" ma:root="true" ma:fieldsID="b142c18cfd16fd54c14acb56ee974a9d" ns3:_="">
    <xsd:import namespace="f0552689-2413-41c6-b24f-6b4f77a649c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552689-2413-41c6-b24f-6b4f77a649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B98848-CEE3-44F0-9697-47624D49F67C}">
  <ds:schemaRefs>
    <ds:schemaRef ds:uri="http://schemas.microsoft.com/sharepoint/v3/contenttype/forms"/>
  </ds:schemaRefs>
</ds:datastoreItem>
</file>

<file path=customXml/itemProps2.xml><?xml version="1.0" encoding="utf-8"?>
<ds:datastoreItem xmlns:ds="http://schemas.openxmlformats.org/officeDocument/2006/customXml" ds:itemID="{6D8DC500-885B-4598-BC79-3525E4219DB4}">
  <ds:schemaRefs>
    <ds:schemaRef ds:uri="http://schemas.microsoft.com/office/2006/documentManagement/types"/>
    <ds:schemaRef ds:uri="http://schemas.openxmlformats.org/package/2006/metadata/core-properties"/>
    <ds:schemaRef ds:uri="http://schemas.microsoft.com/office/2006/metadata/properties"/>
    <ds:schemaRef ds:uri="f0552689-2413-41c6-b24f-6b4f77a649ce"/>
    <ds:schemaRef ds:uri="http://purl.org/dc/elements/1.1/"/>
    <ds:schemaRef ds:uri="http://purl.org/dc/dcmitype/"/>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F74431CE-EF1A-43D6-808B-586E9D7632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552689-2413-41c6-b24f-6b4f77a649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71</TotalTime>
  <Words>855</Words>
  <Application>Microsoft Office PowerPoint</Application>
  <PresentationFormat>Widescreen</PresentationFormat>
  <Paragraphs>38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English:  The Mousehole Cat </vt:lpstr>
      <vt:lpstr>This is the final week of our English work based on the story ‘The Mousehole Cat’.    </vt:lpstr>
      <vt:lpstr>Monday 11th January</vt:lpstr>
      <vt:lpstr>PowerPoint Presentation</vt:lpstr>
      <vt:lpstr>PowerPoint Presentation</vt:lpstr>
      <vt:lpstr>Tuesday 12th January</vt:lpstr>
      <vt:lpstr>PowerPoint Presentation</vt:lpstr>
      <vt:lpstr>Wednesday 13th January</vt:lpstr>
      <vt:lpstr>Thursday 14th January </vt:lpstr>
      <vt:lpstr>Friday 15th January </vt:lpstr>
      <vt:lpstr>Well done for trying so hard on all of your English work again this week! We hope you enjoyed the story.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The Mousehole Cat</dc:title>
  <dc:creator>Rebecca Adams</dc:creator>
  <cp:lastModifiedBy>Hayley Sandmann</cp:lastModifiedBy>
  <cp:revision>10</cp:revision>
  <dcterms:created xsi:type="dcterms:W3CDTF">2021-01-04T12:11:21Z</dcterms:created>
  <dcterms:modified xsi:type="dcterms:W3CDTF">2021-01-09T16:28:09Z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0x010100DBA3D94CF5BEB04DB95B866211778684</vt:lpwstr>
  </property>
</Properties>
</file>