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C27E1-51FF-46C6-B4D0-9FB7F63188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04FB87-5A20-46E5-BE4C-5B86B9ED15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02CC18A-AB01-4547-8F9F-263D00926005}"/>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5" name="Footer Placeholder 4">
            <a:extLst>
              <a:ext uri="{FF2B5EF4-FFF2-40B4-BE49-F238E27FC236}">
                <a16:creationId xmlns:a16="http://schemas.microsoft.com/office/drawing/2014/main" id="{C68D8780-64AD-4751-93CE-B79FE64682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C72327-9130-46F7-B404-DE8555AB6739}"/>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55588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C3F1D-671F-474F-A867-3EE57FAC966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BE1CC-57A7-40FE-93E6-48554D4A15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3F7FEF-35D0-4295-8E48-2F007197A658}"/>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5" name="Footer Placeholder 4">
            <a:extLst>
              <a:ext uri="{FF2B5EF4-FFF2-40B4-BE49-F238E27FC236}">
                <a16:creationId xmlns:a16="http://schemas.microsoft.com/office/drawing/2014/main" id="{9284D341-00DF-40CC-8D19-CAD9D3703F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A96509-43A1-4EA1-B75D-4410C0862162}"/>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318404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AE3E57-D4F6-40E5-A27F-8FFBB41749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3B598E-C8E6-45A9-9FD0-C54BBBBC750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8EAE9F-CFDD-4D05-AD6E-8425F1023FA6}"/>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5" name="Footer Placeholder 4">
            <a:extLst>
              <a:ext uri="{FF2B5EF4-FFF2-40B4-BE49-F238E27FC236}">
                <a16:creationId xmlns:a16="http://schemas.microsoft.com/office/drawing/2014/main" id="{88789FD4-9CE5-48CC-8B5D-D8666D302F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42FE81-8B8F-463B-8F21-E66E07321203}"/>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1944692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41093-8BB5-41DC-8DEB-0E077549A8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E4242A-D4D6-437E-806C-9EC9E8BB59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FA0918-D161-4DF9-82B6-1C2991276D0A}"/>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5" name="Footer Placeholder 4">
            <a:extLst>
              <a:ext uri="{FF2B5EF4-FFF2-40B4-BE49-F238E27FC236}">
                <a16:creationId xmlns:a16="http://schemas.microsoft.com/office/drawing/2014/main" id="{0C570D07-B2D3-4024-94C8-626CE212E5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18E8EC-C692-427B-ADE7-5A8A6FA9AA6C}"/>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48716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DACD-7156-4D5C-8A87-7D1675BA50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DE10DD4-DEEC-495B-AD5F-F7380A673B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8AB1221-9D8E-4C77-A913-EACF9C19957B}"/>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5" name="Footer Placeholder 4">
            <a:extLst>
              <a:ext uri="{FF2B5EF4-FFF2-40B4-BE49-F238E27FC236}">
                <a16:creationId xmlns:a16="http://schemas.microsoft.com/office/drawing/2014/main" id="{EBA1AF3F-F839-4002-B91B-3C2CE6DB2F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A4BD46-1129-4300-B05A-9243284A3333}"/>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2614778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C8F9-CBD9-4E06-8C94-6F34C1FD0F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4C821D-D569-470E-937A-43154EDDC5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066F78-6A18-43B9-B938-958FA1878C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B5F7574-2941-44B3-9227-CAA5A9518E51}"/>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6" name="Footer Placeholder 5">
            <a:extLst>
              <a:ext uri="{FF2B5EF4-FFF2-40B4-BE49-F238E27FC236}">
                <a16:creationId xmlns:a16="http://schemas.microsoft.com/office/drawing/2014/main" id="{223EDB02-5555-4685-B830-BDD3FDCDF2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204EAA-65F2-46EF-900F-CBB0F00026AE}"/>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4239932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1EC1-5381-4910-AA0C-8A4930211C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7C81CD-67C2-4CC7-B78C-696DA39902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52FCF3-E56A-45E8-BDCA-D696148657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29A01A4-7F6F-444F-ACB1-CC81A8C938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3ABBBCE-1AD8-4A49-A16A-D119FAA3D0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00FB2A8-738C-432C-A655-EB0E55815084}"/>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8" name="Footer Placeholder 7">
            <a:extLst>
              <a:ext uri="{FF2B5EF4-FFF2-40B4-BE49-F238E27FC236}">
                <a16:creationId xmlns:a16="http://schemas.microsoft.com/office/drawing/2014/main" id="{EA17DF22-0DFE-4C16-A808-1DC98B196E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76DD12-CA3B-46A6-8687-E66C3FA2DB02}"/>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336611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C0A9-1253-4432-ABC6-28A8B942176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1ACE70C-F63D-4605-A623-1389C5A10D65}"/>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4" name="Footer Placeholder 3">
            <a:extLst>
              <a:ext uri="{FF2B5EF4-FFF2-40B4-BE49-F238E27FC236}">
                <a16:creationId xmlns:a16="http://schemas.microsoft.com/office/drawing/2014/main" id="{8E581793-E9C3-4540-80CB-BCEB45B825C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EB725B-363F-4586-BF85-EB3E9D7F525C}"/>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3377161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E0D7BC-D17D-4145-AB42-75F565C55CC9}"/>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3" name="Footer Placeholder 2">
            <a:extLst>
              <a:ext uri="{FF2B5EF4-FFF2-40B4-BE49-F238E27FC236}">
                <a16:creationId xmlns:a16="http://schemas.microsoft.com/office/drawing/2014/main" id="{7B9BCA89-3DBF-4EB7-9068-3300BBDBEB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C2BEE5E-B0C0-4436-982D-EAFB4E74F606}"/>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109294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C2F5-1277-4B22-8190-3CE2B6C690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FFCC0-0AB4-4359-82B8-0C9F445ED3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970DA26-920C-40B7-844F-9E7ACFF5E0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67A617-BE01-453B-BA32-BBD50062E0B0}"/>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6" name="Footer Placeholder 5">
            <a:extLst>
              <a:ext uri="{FF2B5EF4-FFF2-40B4-BE49-F238E27FC236}">
                <a16:creationId xmlns:a16="http://schemas.microsoft.com/office/drawing/2014/main" id="{22770378-1DE1-4520-9FF2-B19B810F28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4480E3-C752-46E7-ABD0-30EE36F87750}"/>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1391726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3D658-AFFE-4F63-B833-BA676102E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CC1EEA-B1AE-41C8-80E9-A63D55833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D433A6-053B-4D14-9949-2714EBDE97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4FEF16-ADF4-4187-93DD-543D5637230B}"/>
              </a:ext>
            </a:extLst>
          </p:cNvPr>
          <p:cNvSpPr>
            <a:spLocks noGrp="1"/>
          </p:cNvSpPr>
          <p:nvPr>
            <p:ph type="dt" sz="half" idx="10"/>
          </p:nvPr>
        </p:nvSpPr>
        <p:spPr/>
        <p:txBody>
          <a:bodyPr/>
          <a:lstStyle/>
          <a:p>
            <a:fld id="{8C2B3C1F-144B-449D-AA23-8EE21954B2D0}" type="datetimeFigureOut">
              <a:rPr lang="en-GB" smtClean="0"/>
              <a:t>10/01/2021</a:t>
            </a:fld>
            <a:endParaRPr lang="en-GB"/>
          </a:p>
        </p:txBody>
      </p:sp>
      <p:sp>
        <p:nvSpPr>
          <p:cNvPr id="6" name="Footer Placeholder 5">
            <a:extLst>
              <a:ext uri="{FF2B5EF4-FFF2-40B4-BE49-F238E27FC236}">
                <a16:creationId xmlns:a16="http://schemas.microsoft.com/office/drawing/2014/main" id="{D65FB2DB-DCF4-4F0F-99E9-5A066B428C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152D96-B0E7-4CD6-8240-0841DAD4EB16}"/>
              </a:ext>
            </a:extLst>
          </p:cNvPr>
          <p:cNvSpPr>
            <a:spLocks noGrp="1"/>
          </p:cNvSpPr>
          <p:nvPr>
            <p:ph type="sldNum" sz="quarter" idx="12"/>
          </p:nvPr>
        </p:nvSpPr>
        <p:spPr/>
        <p:txBody>
          <a:bodyPr/>
          <a:lstStyle/>
          <a:p>
            <a:fld id="{E41FF1A6-CD42-495E-9566-A5D9F7A98B5B}" type="slidenum">
              <a:rPr lang="en-GB" smtClean="0"/>
              <a:t>‹#›</a:t>
            </a:fld>
            <a:endParaRPr lang="en-GB"/>
          </a:p>
        </p:txBody>
      </p:sp>
    </p:spTree>
    <p:extLst>
      <p:ext uri="{BB962C8B-B14F-4D97-AF65-F5344CB8AC3E}">
        <p14:creationId xmlns:p14="http://schemas.microsoft.com/office/powerpoint/2010/main" val="420309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DFF2A6-E00B-4858-983F-8895839F67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F7A7B6-1A45-40EF-8A00-520D4F060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670C6B-B8CD-4C76-8E6A-BD228355AB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B3C1F-144B-449D-AA23-8EE21954B2D0}" type="datetimeFigureOut">
              <a:rPr lang="en-GB" smtClean="0"/>
              <a:t>10/01/2021</a:t>
            </a:fld>
            <a:endParaRPr lang="en-GB"/>
          </a:p>
        </p:txBody>
      </p:sp>
      <p:sp>
        <p:nvSpPr>
          <p:cNvPr id="5" name="Footer Placeholder 4">
            <a:extLst>
              <a:ext uri="{FF2B5EF4-FFF2-40B4-BE49-F238E27FC236}">
                <a16:creationId xmlns:a16="http://schemas.microsoft.com/office/drawing/2014/main" id="{76A8106C-E0C7-4F69-BB21-C6EE084846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59E8BC-4F6A-4A30-BB14-044C8B1CD1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FF1A6-CD42-495E-9566-A5D9F7A98B5B}" type="slidenum">
              <a:rPr lang="en-GB" smtClean="0"/>
              <a:t>‹#›</a:t>
            </a:fld>
            <a:endParaRPr lang="en-GB"/>
          </a:p>
        </p:txBody>
      </p:sp>
    </p:spTree>
    <p:extLst>
      <p:ext uri="{BB962C8B-B14F-4D97-AF65-F5344CB8AC3E}">
        <p14:creationId xmlns:p14="http://schemas.microsoft.com/office/powerpoint/2010/main" val="1086438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youtube.com/watch?v=4J9Fi2mjBg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5IzzogrKo6k" TargetMode="External"/><Relationship Id="rId2" Type="http://schemas.openxmlformats.org/officeDocument/2006/relationships/hyperlink" Target="https://www.youtube.com/watch?v=3vijLre760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InT2qpJRpfs&amp;index=8&amp;list=PLtF0v3uQ2I8YV3JCpCQ76b2x02O0xFcR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oundbible.com/1818-Rainforest-Ambienc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65E096-4901-4141-A2AA-91C0DDC44638}"/>
              </a:ext>
            </a:extLst>
          </p:cNvPr>
          <p:cNvSpPr/>
          <p:nvPr/>
        </p:nvSpPr>
        <p:spPr>
          <a:xfrm>
            <a:off x="3134613" y="93593"/>
            <a:ext cx="6373348" cy="923330"/>
          </a:xfrm>
          <a:prstGeom prst="rect">
            <a:avLst/>
          </a:prstGeom>
          <a:noFill/>
        </p:spPr>
        <p:txBody>
          <a:bodyPr wrap="none" lIns="91440" tIns="45720" rIns="91440" bIns="45720">
            <a:spAutoFit/>
          </a:bodyPr>
          <a:lstStyle/>
          <a:p>
            <a:pPr algn="ctr"/>
            <a:r>
              <a:rPr lang="en-US" sz="5400" b="0" cap="none" spc="0" dirty="0">
                <a:ln w="0"/>
                <a:solidFill>
                  <a:srgbClr val="00B050"/>
                </a:solidFill>
                <a:effectLst>
                  <a:outerShdw blurRad="38100" dist="19050" dir="2700000" algn="tl" rotWithShape="0">
                    <a:schemeClr val="dk1">
                      <a:alpha val="40000"/>
                    </a:schemeClr>
                  </a:outerShdw>
                </a:effectLst>
              </a:rPr>
              <a:t>The Great Kapok Tree </a:t>
            </a:r>
          </a:p>
        </p:txBody>
      </p:sp>
      <p:pic>
        <p:nvPicPr>
          <p:cNvPr id="1028" name="Picture 4" descr="See the source image">
            <a:extLst>
              <a:ext uri="{FF2B5EF4-FFF2-40B4-BE49-F238E27FC236}">
                <a16:creationId xmlns:a16="http://schemas.microsoft.com/office/drawing/2014/main" id="{3E3274B8-FEC3-4C6A-9532-4D7522CCE8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427" y="1601029"/>
            <a:ext cx="6884504" cy="516337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6962E03-CB41-4604-80EB-5F1DBD642260}"/>
              </a:ext>
            </a:extLst>
          </p:cNvPr>
          <p:cNvSpPr txBox="1"/>
          <p:nvPr/>
        </p:nvSpPr>
        <p:spPr>
          <a:xfrm>
            <a:off x="6321287" y="2443836"/>
            <a:ext cx="4280452" cy="1569660"/>
          </a:xfrm>
          <a:prstGeom prst="rect">
            <a:avLst/>
          </a:prstGeom>
          <a:noFill/>
        </p:spPr>
        <p:txBody>
          <a:bodyPr wrap="square" rtlCol="0">
            <a:spAutoFit/>
          </a:bodyPr>
          <a:lstStyle/>
          <a:p>
            <a:pPr algn="ctr"/>
            <a:r>
              <a:rPr lang="en-US" sz="2400" dirty="0"/>
              <a:t>The Tale of the Amazon Rain forest </a:t>
            </a:r>
          </a:p>
          <a:p>
            <a:pPr algn="ctr"/>
            <a:endParaRPr lang="en-US" sz="2400" dirty="0"/>
          </a:p>
          <a:p>
            <a:pPr algn="ctr"/>
            <a:r>
              <a:rPr lang="en-US" sz="2400" dirty="0"/>
              <a:t>By Lynne Cherry </a:t>
            </a:r>
            <a:endParaRPr lang="en-GB" sz="2400" dirty="0"/>
          </a:p>
        </p:txBody>
      </p:sp>
    </p:spTree>
    <p:extLst>
      <p:ext uri="{BB962C8B-B14F-4D97-AF65-F5344CB8AC3E}">
        <p14:creationId xmlns:p14="http://schemas.microsoft.com/office/powerpoint/2010/main" val="132301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B9B06-9379-4BFB-9FDD-091CFE6667D0}"/>
              </a:ext>
            </a:extLst>
          </p:cNvPr>
          <p:cNvSpPr>
            <a:spLocks noGrp="1"/>
          </p:cNvSpPr>
          <p:nvPr>
            <p:ph type="title"/>
          </p:nvPr>
        </p:nvSpPr>
        <p:spPr>
          <a:xfrm>
            <a:off x="834887" y="365126"/>
            <a:ext cx="3750365" cy="787814"/>
          </a:xfrm>
        </p:spPr>
        <p:txBody>
          <a:bodyPr>
            <a:normAutofit/>
          </a:bodyPr>
          <a:lstStyle/>
          <a:p>
            <a:r>
              <a:rPr lang="en-US" sz="3200" dirty="0"/>
              <a:t>Friday 22</a:t>
            </a:r>
            <a:r>
              <a:rPr lang="en-US" sz="3200" baseline="30000" dirty="0"/>
              <a:t>nd</a:t>
            </a:r>
            <a:r>
              <a:rPr lang="en-US" sz="3200" dirty="0"/>
              <a:t> January </a:t>
            </a:r>
            <a:endParaRPr lang="en-GB" sz="3200" dirty="0"/>
          </a:p>
        </p:txBody>
      </p:sp>
      <p:sp>
        <p:nvSpPr>
          <p:cNvPr id="3" name="Content Placeholder 2">
            <a:extLst>
              <a:ext uri="{FF2B5EF4-FFF2-40B4-BE49-F238E27FC236}">
                <a16:creationId xmlns:a16="http://schemas.microsoft.com/office/drawing/2014/main" id="{690DD4C0-0BF8-4160-A7BE-7B6B2F2F947D}"/>
              </a:ext>
            </a:extLst>
          </p:cNvPr>
          <p:cNvSpPr>
            <a:spLocks noGrp="1"/>
          </p:cNvSpPr>
          <p:nvPr>
            <p:ph idx="1"/>
          </p:nvPr>
        </p:nvSpPr>
        <p:spPr>
          <a:xfrm>
            <a:off x="692426" y="1037811"/>
            <a:ext cx="10515600" cy="4351338"/>
          </a:xfrm>
        </p:spPr>
        <p:txBody>
          <a:bodyPr/>
          <a:lstStyle/>
          <a:p>
            <a:r>
              <a:rPr lang="en-US" dirty="0"/>
              <a:t>Re-read page 1 and 2 of the text and think about the flowing questions……</a:t>
            </a:r>
            <a:endParaRPr lang="en-GB" dirty="0"/>
          </a:p>
          <a:p>
            <a:pPr lvl="0"/>
            <a:r>
              <a:rPr lang="en-US" dirty="0"/>
              <a:t>Why do you think the man is cutting down tree?</a:t>
            </a:r>
            <a:endParaRPr lang="en-GB" dirty="0"/>
          </a:p>
          <a:p>
            <a:pPr lvl="0"/>
            <a:r>
              <a:rPr lang="en-US" dirty="0"/>
              <a:t>What impact do you think this will have on the ecosystem?</a:t>
            </a:r>
            <a:endParaRPr lang="en-GB" dirty="0"/>
          </a:p>
          <a:p>
            <a:r>
              <a:rPr lang="en-US" dirty="0"/>
              <a:t>Watch this video about deforestation. </a:t>
            </a:r>
            <a:r>
              <a:rPr lang="en-GB" u="sng" dirty="0">
                <a:hlinkClick r:id="rId2"/>
              </a:rPr>
              <a:t>SOS Schools Pack Part 2: Deforestation - YouTube</a:t>
            </a:r>
            <a:r>
              <a:rPr lang="en-GB" dirty="0"/>
              <a:t> </a:t>
            </a:r>
          </a:p>
          <a:p>
            <a:r>
              <a:rPr lang="en-US" dirty="0"/>
              <a:t>Take each of the headings below and write a short paragraph about it. What does it mean? What is happening? Why does it happen? What is the impact? </a:t>
            </a:r>
            <a:endParaRPr lang="en-GB" dirty="0"/>
          </a:p>
          <a:p>
            <a:endParaRPr lang="en-GB" dirty="0"/>
          </a:p>
        </p:txBody>
      </p:sp>
      <p:pic>
        <p:nvPicPr>
          <p:cNvPr id="10" name="Picture 9" descr="C:\Users\Teacher\AppData\Local\Microsoft\Windows\INetCache\Content.MSO\5D8ADD7E.tmp">
            <a:extLst>
              <a:ext uri="{FF2B5EF4-FFF2-40B4-BE49-F238E27FC236}">
                <a16:creationId xmlns:a16="http://schemas.microsoft.com/office/drawing/2014/main" id="{494DA200-5FE1-4471-8E58-4C69360A80F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136835" y="4731026"/>
            <a:ext cx="3472069" cy="1978123"/>
          </a:xfrm>
          <a:prstGeom prst="rect">
            <a:avLst/>
          </a:prstGeom>
          <a:noFill/>
          <a:ln>
            <a:noFill/>
          </a:ln>
        </p:spPr>
      </p:pic>
    </p:spTree>
    <p:extLst>
      <p:ext uri="{BB962C8B-B14F-4D97-AF65-F5344CB8AC3E}">
        <p14:creationId xmlns:p14="http://schemas.microsoft.com/office/powerpoint/2010/main" val="70485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6F1F8-573C-483F-BB50-9BC5865E0961}"/>
              </a:ext>
            </a:extLst>
          </p:cNvPr>
          <p:cNvSpPr>
            <a:spLocks noGrp="1"/>
          </p:cNvSpPr>
          <p:nvPr>
            <p:ph type="title"/>
          </p:nvPr>
        </p:nvSpPr>
        <p:spPr>
          <a:xfrm>
            <a:off x="586409" y="232604"/>
            <a:ext cx="4197625" cy="562526"/>
          </a:xfrm>
        </p:spPr>
        <p:txBody>
          <a:bodyPr>
            <a:normAutofit fontScale="90000"/>
          </a:bodyPr>
          <a:lstStyle/>
          <a:p>
            <a:r>
              <a:rPr lang="en-US" sz="3600" u="sng" dirty="0"/>
              <a:t>Monday 18</a:t>
            </a:r>
            <a:r>
              <a:rPr lang="en-US" sz="3600" u="sng" baseline="30000" dirty="0"/>
              <a:t>th</a:t>
            </a:r>
            <a:r>
              <a:rPr lang="en-US" sz="3600" u="sng" dirty="0"/>
              <a:t> January </a:t>
            </a:r>
            <a:endParaRPr lang="en-GB" sz="3600" u="sng" dirty="0"/>
          </a:p>
        </p:txBody>
      </p:sp>
      <p:sp>
        <p:nvSpPr>
          <p:cNvPr id="6" name="Content Placeholder 2">
            <a:extLst>
              <a:ext uri="{FF2B5EF4-FFF2-40B4-BE49-F238E27FC236}">
                <a16:creationId xmlns:a16="http://schemas.microsoft.com/office/drawing/2014/main" id="{797B49F9-CA8E-4F1D-80F6-AE74266CBFF1}"/>
              </a:ext>
            </a:extLst>
          </p:cNvPr>
          <p:cNvSpPr>
            <a:spLocks noGrp="1"/>
          </p:cNvSpPr>
          <p:nvPr>
            <p:ph idx="1"/>
          </p:nvPr>
        </p:nvSpPr>
        <p:spPr>
          <a:xfrm>
            <a:off x="586408" y="1123261"/>
            <a:ext cx="11340549" cy="3249956"/>
          </a:xfrm>
        </p:spPr>
        <p:txBody>
          <a:bodyPr>
            <a:normAutofit fontScale="70000" lnSpcReduction="20000"/>
          </a:bodyPr>
          <a:lstStyle/>
          <a:p>
            <a:pPr marL="0" indent="0">
              <a:buNone/>
            </a:pPr>
            <a:r>
              <a:rPr lang="en-US" sz="3600" dirty="0"/>
              <a:t>DO NOT READ THE WHOLE BOOK YET, WAIT UNTIL YOU ARE DIRECTED TO SO IT DOESN’T SPOIL THE SUSPENCE.</a:t>
            </a:r>
          </a:p>
          <a:p>
            <a:pPr marL="0" indent="0">
              <a:buNone/>
            </a:pPr>
            <a:endParaRPr lang="en-GB" sz="3600" dirty="0"/>
          </a:p>
          <a:p>
            <a:r>
              <a:rPr lang="en-US" sz="3600" dirty="0"/>
              <a:t>Read the introductory page of the book (on the next slide) </a:t>
            </a:r>
          </a:p>
          <a:p>
            <a:r>
              <a:rPr lang="en-US" sz="3600" dirty="0"/>
              <a:t>Let’s have a think about what we already know about Rainforests. From our work in topic and what we have read before. </a:t>
            </a:r>
            <a:endParaRPr lang="en-GB" sz="3600" dirty="0"/>
          </a:p>
          <a:p>
            <a:r>
              <a:rPr lang="en-US" sz="3600" dirty="0"/>
              <a:t>Can you create a grid to jot down your ideas and </a:t>
            </a:r>
            <a:r>
              <a:rPr lang="en-US" sz="3600" dirty="0" err="1"/>
              <a:t>oragnise</a:t>
            </a:r>
            <a:r>
              <a:rPr lang="en-US" sz="3600" dirty="0"/>
              <a:t> your thoughts? You can add to it as we work through the week.  A template of this grid is on the website. </a:t>
            </a:r>
            <a:endParaRPr lang="en-GB" sz="3600" dirty="0"/>
          </a:p>
          <a:p>
            <a:endParaRPr lang="en-US" dirty="0"/>
          </a:p>
          <a:p>
            <a:pPr marL="0" indent="0">
              <a:buNone/>
            </a:pPr>
            <a:endParaRPr lang="en-GB" dirty="0"/>
          </a:p>
          <a:p>
            <a:endParaRPr lang="en-GB" dirty="0"/>
          </a:p>
        </p:txBody>
      </p:sp>
      <p:graphicFrame>
        <p:nvGraphicFramePr>
          <p:cNvPr id="5" name="Table 4">
            <a:extLst>
              <a:ext uri="{FF2B5EF4-FFF2-40B4-BE49-F238E27FC236}">
                <a16:creationId xmlns:a16="http://schemas.microsoft.com/office/drawing/2014/main" id="{C819E77E-E558-46D3-A161-E6A0864B3CEC}"/>
              </a:ext>
            </a:extLst>
          </p:cNvPr>
          <p:cNvGraphicFramePr>
            <a:graphicFrameLocks noGrp="1"/>
          </p:cNvGraphicFramePr>
          <p:nvPr>
            <p:extLst>
              <p:ext uri="{D42A27DB-BD31-4B8C-83A1-F6EECF244321}">
                <p14:modId xmlns:p14="http://schemas.microsoft.com/office/powerpoint/2010/main" val="192396189"/>
              </p:ext>
            </p:extLst>
          </p:nvPr>
        </p:nvGraphicFramePr>
        <p:xfrm>
          <a:off x="2330243" y="4084657"/>
          <a:ext cx="7531514" cy="1673413"/>
        </p:xfrm>
        <a:graphic>
          <a:graphicData uri="http://schemas.openxmlformats.org/drawingml/2006/table">
            <a:tbl>
              <a:tblPr firstRow="1" firstCol="1" bandRow="1">
                <a:tableStyleId>{5C22544A-7EE6-4342-B048-85BDC9FD1C3A}</a:tableStyleId>
              </a:tblPr>
              <a:tblGrid>
                <a:gridCol w="2670134">
                  <a:extLst>
                    <a:ext uri="{9D8B030D-6E8A-4147-A177-3AD203B41FA5}">
                      <a16:colId xmlns:a16="http://schemas.microsoft.com/office/drawing/2014/main" val="574239114"/>
                    </a:ext>
                  </a:extLst>
                </a:gridCol>
                <a:gridCol w="2723981">
                  <a:extLst>
                    <a:ext uri="{9D8B030D-6E8A-4147-A177-3AD203B41FA5}">
                      <a16:colId xmlns:a16="http://schemas.microsoft.com/office/drawing/2014/main" val="1736753848"/>
                    </a:ext>
                  </a:extLst>
                </a:gridCol>
                <a:gridCol w="2137399">
                  <a:extLst>
                    <a:ext uri="{9D8B030D-6E8A-4147-A177-3AD203B41FA5}">
                      <a16:colId xmlns:a16="http://schemas.microsoft.com/office/drawing/2014/main" val="2804897573"/>
                    </a:ext>
                  </a:extLst>
                </a:gridCol>
              </a:tblGrid>
              <a:tr h="805939">
                <a:tc>
                  <a:txBody>
                    <a:bodyPr/>
                    <a:lstStyle/>
                    <a:p>
                      <a:pPr algn="ctr">
                        <a:lnSpc>
                          <a:spcPct val="107000"/>
                        </a:lnSpc>
                        <a:spcAft>
                          <a:spcPts val="0"/>
                        </a:spcAft>
                      </a:pPr>
                      <a:r>
                        <a:rPr lang="en-US" sz="1800" dirty="0">
                          <a:effectLst/>
                        </a:rPr>
                        <a:t>What I already know about Rain forests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800" dirty="0">
                          <a:effectLst/>
                        </a:rPr>
                        <a:t>What I want to find out about Rainforests.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800" dirty="0">
                          <a:effectLst/>
                        </a:rPr>
                        <a:t>Where might I go to find out more about Rainforests.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8668855"/>
                  </a:ext>
                </a:extLst>
              </a:tr>
              <a:tr h="805939">
                <a:tc>
                  <a:txBody>
                    <a:bodyPr/>
                    <a:lstStyle/>
                    <a:p>
                      <a:pPr>
                        <a:lnSpc>
                          <a:spcPct val="107000"/>
                        </a:lnSpc>
                        <a:spcAft>
                          <a:spcPts val="0"/>
                        </a:spcAft>
                      </a:pPr>
                      <a:r>
                        <a:rPr lang="en-US" sz="1200" dirty="0">
                          <a:solidFill>
                            <a:srgbClr val="FF0000"/>
                          </a:solidFill>
                          <a:effectLst/>
                        </a:rPr>
                        <a:t> </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dirty="0">
                          <a:solidFill>
                            <a:srgbClr val="FF0000"/>
                          </a:solidFill>
                          <a:effectLst/>
                        </a:rPr>
                        <a:t> </a:t>
                      </a:r>
                      <a:endParaRPr lang="en-GB" sz="1100" dirty="0">
                        <a:solidFill>
                          <a:srgbClr val="FF0000"/>
                        </a:solidFill>
                        <a:effectLst/>
                      </a:endParaRPr>
                    </a:p>
                    <a:p>
                      <a:pPr>
                        <a:lnSpc>
                          <a:spcPct val="107000"/>
                        </a:lnSpc>
                        <a:spcAft>
                          <a:spcPts val="0"/>
                        </a:spcAft>
                      </a:pPr>
                      <a:r>
                        <a:rPr lang="en-US" sz="1200" dirty="0">
                          <a:solidFill>
                            <a:srgbClr val="FF0000"/>
                          </a:solidFill>
                          <a:effectLst/>
                        </a:rPr>
                        <a:t> </a:t>
                      </a:r>
                      <a:endParaRPr lang="en-GB" sz="1100" dirty="0">
                        <a:solidFill>
                          <a:srgbClr val="FF0000"/>
                        </a:solidFill>
                        <a:effectLst/>
                      </a:endParaRPr>
                    </a:p>
                    <a:p>
                      <a:pPr>
                        <a:lnSpc>
                          <a:spcPct val="107000"/>
                        </a:lnSpc>
                        <a:spcAft>
                          <a:spcPts val="0"/>
                        </a:spcAft>
                      </a:pPr>
                      <a:r>
                        <a:rPr lang="en-US" sz="1200" dirty="0">
                          <a:solidFill>
                            <a:srgbClr val="FF0000"/>
                          </a:solidFill>
                          <a:effectLst/>
                        </a:rPr>
                        <a:t> </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dirty="0">
                          <a:solidFill>
                            <a:srgbClr val="FF0000"/>
                          </a:solidFill>
                          <a:effectLst/>
                        </a:rPr>
                        <a:t> </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143181"/>
                  </a:ext>
                </a:extLst>
              </a:tr>
            </a:tbl>
          </a:graphicData>
        </a:graphic>
      </p:graphicFrame>
    </p:spTree>
    <p:extLst>
      <p:ext uri="{BB962C8B-B14F-4D97-AF65-F5344CB8AC3E}">
        <p14:creationId xmlns:p14="http://schemas.microsoft.com/office/powerpoint/2010/main" val="147367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EA1BBF8-DE96-4243-A576-239ECED76531}"/>
              </a:ext>
            </a:extLst>
          </p:cNvPr>
          <p:cNvPicPr>
            <a:picLocks noChangeAspect="1"/>
          </p:cNvPicPr>
          <p:nvPr/>
        </p:nvPicPr>
        <p:blipFill>
          <a:blip r:embed="rId2"/>
          <a:stretch>
            <a:fillRect/>
          </a:stretch>
        </p:blipFill>
        <p:spPr>
          <a:xfrm>
            <a:off x="3339547" y="142982"/>
            <a:ext cx="5738191" cy="6873355"/>
          </a:xfrm>
          <a:prstGeom prst="rect">
            <a:avLst/>
          </a:prstGeom>
        </p:spPr>
      </p:pic>
    </p:spTree>
    <p:extLst>
      <p:ext uri="{BB962C8B-B14F-4D97-AF65-F5344CB8AC3E}">
        <p14:creationId xmlns:p14="http://schemas.microsoft.com/office/powerpoint/2010/main" val="202721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530C23-77C2-4419-809C-7112C2A947B5}"/>
              </a:ext>
            </a:extLst>
          </p:cNvPr>
          <p:cNvSpPr>
            <a:spLocks noGrp="1"/>
          </p:cNvSpPr>
          <p:nvPr>
            <p:ph idx="1"/>
          </p:nvPr>
        </p:nvSpPr>
        <p:spPr>
          <a:xfrm>
            <a:off x="997226" y="553416"/>
            <a:ext cx="10515600" cy="4351338"/>
          </a:xfrm>
        </p:spPr>
        <p:txBody>
          <a:bodyPr/>
          <a:lstStyle/>
          <a:p>
            <a:r>
              <a:rPr lang="en-US" dirty="0"/>
              <a:t>Think about the questions: </a:t>
            </a:r>
            <a:endParaRPr lang="en-GB" dirty="0"/>
          </a:p>
          <a:p>
            <a:r>
              <a:rPr lang="en-US" dirty="0"/>
              <a:t>Why do you think this ecosystem is here? Where is the Amazon Rainforest located in the World? Why? </a:t>
            </a:r>
            <a:endParaRPr lang="en-GB" dirty="0"/>
          </a:p>
          <a:p>
            <a:r>
              <a:rPr lang="en-US" dirty="0"/>
              <a:t>Watch the following video </a:t>
            </a:r>
            <a:r>
              <a:rPr lang="en-GB" u="sng" dirty="0">
                <a:hlinkClick r:id="rId2"/>
              </a:rPr>
              <a:t>https://www.youtube.com/watch?v=3vijLre760w</a:t>
            </a:r>
            <a:r>
              <a:rPr lang="en-GB" dirty="0"/>
              <a:t> </a:t>
            </a:r>
          </a:p>
          <a:p>
            <a:r>
              <a:rPr lang="en-US" dirty="0"/>
              <a:t>Then view this video specifically about the Amazon Rainforest </a:t>
            </a:r>
            <a:r>
              <a:rPr lang="en-GB" u="sng" dirty="0">
                <a:hlinkClick r:id="rId3"/>
              </a:rPr>
              <a:t>https://www.youtube.com/watch?v=5IzzogrKo6k</a:t>
            </a:r>
            <a:r>
              <a:rPr lang="en-GB" dirty="0"/>
              <a:t> </a:t>
            </a:r>
          </a:p>
          <a:p>
            <a:r>
              <a:rPr lang="en-US" dirty="0"/>
              <a:t>Can you add to your knowledge grid? </a:t>
            </a:r>
            <a:endParaRPr lang="en-GB" dirty="0"/>
          </a:p>
          <a:p>
            <a:endParaRPr lang="en-GB" dirty="0"/>
          </a:p>
        </p:txBody>
      </p:sp>
    </p:spTree>
    <p:extLst>
      <p:ext uri="{BB962C8B-B14F-4D97-AF65-F5344CB8AC3E}">
        <p14:creationId xmlns:p14="http://schemas.microsoft.com/office/powerpoint/2010/main" val="40838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F5CDD-0FA3-4CB8-A006-593D9B77BA2E}"/>
              </a:ext>
            </a:extLst>
          </p:cNvPr>
          <p:cNvSpPr>
            <a:spLocks noGrp="1"/>
          </p:cNvSpPr>
          <p:nvPr>
            <p:ph type="title"/>
          </p:nvPr>
        </p:nvSpPr>
        <p:spPr>
          <a:xfrm>
            <a:off x="838201" y="365126"/>
            <a:ext cx="4979503" cy="536022"/>
          </a:xfrm>
        </p:spPr>
        <p:txBody>
          <a:bodyPr>
            <a:normAutofit fontScale="90000"/>
          </a:bodyPr>
          <a:lstStyle/>
          <a:p>
            <a:r>
              <a:rPr lang="en-US" dirty="0"/>
              <a:t>Tuesday 19</a:t>
            </a:r>
            <a:r>
              <a:rPr lang="en-US" baseline="30000" dirty="0"/>
              <a:t>th</a:t>
            </a:r>
            <a:r>
              <a:rPr lang="en-US" dirty="0"/>
              <a:t> January </a:t>
            </a:r>
            <a:endParaRPr lang="en-GB" dirty="0"/>
          </a:p>
        </p:txBody>
      </p:sp>
      <p:sp>
        <p:nvSpPr>
          <p:cNvPr id="3" name="Content Placeholder 2">
            <a:extLst>
              <a:ext uri="{FF2B5EF4-FFF2-40B4-BE49-F238E27FC236}">
                <a16:creationId xmlns:a16="http://schemas.microsoft.com/office/drawing/2014/main" id="{9880FB80-12BE-4275-8A10-65BE8ED0B756}"/>
              </a:ext>
            </a:extLst>
          </p:cNvPr>
          <p:cNvSpPr>
            <a:spLocks noGrp="1"/>
          </p:cNvSpPr>
          <p:nvPr>
            <p:ph idx="1"/>
          </p:nvPr>
        </p:nvSpPr>
        <p:spPr>
          <a:xfrm>
            <a:off x="838201" y="1096755"/>
            <a:ext cx="10515600" cy="4351338"/>
          </a:xfrm>
        </p:spPr>
        <p:txBody>
          <a:bodyPr>
            <a:normAutofit fontScale="77500" lnSpcReduction="20000"/>
          </a:bodyPr>
          <a:lstStyle/>
          <a:p>
            <a:r>
              <a:rPr lang="en-US" dirty="0"/>
              <a:t>Setting description </a:t>
            </a:r>
            <a:endParaRPr lang="en-GB" dirty="0"/>
          </a:p>
          <a:p>
            <a:r>
              <a:rPr lang="en-US" dirty="0"/>
              <a:t>After watching the You Tube videos and thinking about what a Rainforest is, today we would like you write a setting description. </a:t>
            </a:r>
            <a:endParaRPr lang="en-GB" dirty="0"/>
          </a:p>
          <a:p>
            <a:r>
              <a:rPr lang="en-US" dirty="0"/>
              <a:t>First, watch the first 4 minutes of this video</a:t>
            </a:r>
            <a:r>
              <a:rPr lang="en-GB" dirty="0"/>
              <a:t>:  </a:t>
            </a:r>
            <a:r>
              <a:rPr lang="en-GB" u="sng" dirty="0">
                <a:hlinkClick r:id="rId2"/>
              </a:rPr>
              <a:t>Rainforest Beneath the Canopy - YouTube - YouTube</a:t>
            </a:r>
            <a:r>
              <a:rPr lang="en-GB" dirty="0"/>
              <a:t> </a:t>
            </a:r>
          </a:p>
          <a:p>
            <a:r>
              <a:rPr lang="en-US" dirty="0"/>
              <a:t>Now watch for a second time. Whilst you watch it can you note down any powerful words or phrases used to describe the setting?</a:t>
            </a:r>
            <a:endParaRPr lang="en-GB" dirty="0"/>
          </a:p>
          <a:p>
            <a:r>
              <a:rPr lang="en-US" dirty="0"/>
              <a:t>Such as:</a:t>
            </a:r>
            <a:endParaRPr lang="en-GB" dirty="0"/>
          </a:p>
          <a:p>
            <a:r>
              <a:rPr lang="en-US" dirty="0"/>
              <a:t>Huge trees stand like monuments </a:t>
            </a:r>
            <a:endParaRPr lang="en-GB" dirty="0"/>
          </a:p>
          <a:p>
            <a:r>
              <a:rPr lang="en-US" dirty="0" err="1"/>
              <a:t>Amist</a:t>
            </a:r>
            <a:r>
              <a:rPr lang="en-US" dirty="0"/>
              <a:t> the symphony of life</a:t>
            </a:r>
            <a:endParaRPr lang="en-GB" dirty="0"/>
          </a:p>
          <a:p>
            <a:r>
              <a:rPr lang="en-US" dirty="0"/>
              <a:t>Outliving the dinosaurs</a:t>
            </a:r>
            <a:endParaRPr lang="en-GB" dirty="0"/>
          </a:p>
          <a:p>
            <a:r>
              <a:rPr lang="en-US" dirty="0"/>
              <a:t>These words and phrases tell us that the Rainforest is strong, powerful and ancient. </a:t>
            </a:r>
            <a:endParaRPr lang="en-GB" dirty="0"/>
          </a:p>
          <a:p>
            <a:endParaRPr lang="en-GB" dirty="0"/>
          </a:p>
        </p:txBody>
      </p:sp>
    </p:spTree>
    <p:extLst>
      <p:ext uri="{BB962C8B-B14F-4D97-AF65-F5344CB8AC3E}">
        <p14:creationId xmlns:p14="http://schemas.microsoft.com/office/powerpoint/2010/main" val="18184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FBB8AA3-A545-45F4-9290-021BE424DD8D}"/>
              </a:ext>
            </a:extLst>
          </p:cNvPr>
          <p:cNvSpPr/>
          <p:nvPr/>
        </p:nvSpPr>
        <p:spPr>
          <a:xfrm>
            <a:off x="967408" y="331448"/>
            <a:ext cx="10601740" cy="2246769"/>
          </a:xfrm>
          <a:prstGeom prst="rect">
            <a:avLst/>
          </a:prstGeom>
        </p:spPr>
        <p:txBody>
          <a:bodyPr wrap="square">
            <a:sp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Look at the images of the Rainforest and describe it using powerful words and phrases. You are allowed to magpie from the videos. Make sure that your sentences make sense and that you have used capital letters and full stops. You could also use paragraphs to </a:t>
            </a:r>
            <a:r>
              <a:rPr lang="en-US" sz="2800" dirty="0" err="1">
                <a:latin typeface="Calibri" panose="020F0502020204030204" pitchFamily="34" charset="0"/>
                <a:ea typeface="Calibri" panose="020F0502020204030204" pitchFamily="34" charset="0"/>
                <a:cs typeface="Times New Roman" panose="02020603050405020304" pitchFamily="18" charset="0"/>
              </a:rPr>
              <a:t>organise</a:t>
            </a:r>
            <a:r>
              <a:rPr lang="en-US" sz="2800" dirty="0">
                <a:latin typeface="Calibri" panose="020F0502020204030204" pitchFamily="34" charset="0"/>
                <a:ea typeface="Calibri" panose="020F0502020204030204" pitchFamily="34" charset="0"/>
                <a:cs typeface="Times New Roman" panose="02020603050405020304" pitchFamily="18" charset="0"/>
              </a:rPr>
              <a:t> your ideas. </a:t>
            </a:r>
            <a:endParaRPr lang="en-GB" sz="2800" dirty="0"/>
          </a:p>
        </p:txBody>
      </p:sp>
      <p:pic>
        <p:nvPicPr>
          <p:cNvPr id="10" name="Picture 9" descr="Image result for rainforest pictures">
            <a:extLst>
              <a:ext uri="{FF2B5EF4-FFF2-40B4-BE49-F238E27FC236}">
                <a16:creationId xmlns:a16="http://schemas.microsoft.com/office/drawing/2014/main" id="{3D9C05CE-4B1F-4F85-A08E-498B8CB262D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59734" y="2477898"/>
            <a:ext cx="3385930" cy="2073137"/>
          </a:xfrm>
          <a:prstGeom prst="rect">
            <a:avLst/>
          </a:prstGeom>
          <a:noFill/>
          <a:ln>
            <a:noFill/>
          </a:ln>
        </p:spPr>
      </p:pic>
      <p:pic>
        <p:nvPicPr>
          <p:cNvPr id="11" name="Picture 10" descr="C:\Users\Teacher\AppData\Local\Microsoft\Windows\INetCache\Content.MSO\2B251598.tmp">
            <a:extLst>
              <a:ext uri="{FF2B5EF4-FFF2-40B4-BE49-F238E27FC236}">
                <a16:creationId xmlns:a16="http://schemas.microsoft.com/office/drawing/2014/main" id="{99E7E3EC-4F4C-42EE-B4EC-1C58F96971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081380" y="2505602"/>
            <a:ext cx="2029239" cy="3267020"/>
          </a:xfrm>
          <a:prstGeom prst="rect">
            <a:avLst/>
          </a:prstGeom>
          <a:noFill/>
          <a:ln>
            <a:noFill/>
          </a:ln>
        </p:spPr>
      </p:pic>
      <p:pic>
        <p:nvPicPr>
          <p:cNvPr id="12" name="Picture 11" descr="C:\Users\Teacher\AppData\Local\Microsoft\Windows\INetCache\Content.MSO\30974766.tmp">
            <a:extLst>
              <a:ext uri="{FF2B5EF4-FFF2-40B4-BE49-F238E27FC236}">
                <a16:creationId xmlns:a16="http://schemas.microsoft.com/office/drawing/2014/main" id="{2E804818-43CF-40CF-B104-AEA3E08D691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606543" y="3090142"/>
            <a:ext cx="4058066" cy="2379284"/>
          </a:xfrm>
          <a:prstGeom prst="rect">
            <a:avLst/>
          </a:prstGeom>
          <a:noFill/>
          <a:ln>
            <a:noFill/>
          </a:ln>
        </p:spPr>
      </p:pic>
      <p:pic>
        <p:nvPicPr>
          <p:cNvPr id="13" name="Picture 12" descr="Image result for the amazon rainforest">
            <a:extLst>
              <a:ext uri="{FF2B5EF4-FFF2-40B4-BE49-F238E27FC236}">
                <a16:creationId xmlns:a16="http://schemas.microsoft.com/office/drawing/2014/main" id="{9835A006-7BEA-48CB-A7A2-6A7D77674E7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31844" y="4801379"/>
            <a:ext cx="3523008" cy="1942487"/>
          </a:xfrm>
          <a:prstGeom prst="rect">
            <a:avLst/>
          </a:prstGeom>
          <a:noFill/>
          <a:ln>
            <a:noFill/>
          </a:ln>
        </p:spPr>
      </p:pic>
    </p:spTree>
    <p:extLst>
      <p:ext uri="{BB962C8B-B14F-4D97-AF65-F5344CB8AC3E}">
        <p14:creationId xmlns:p14="http://schemas.microsoft.com/office/powerpoint/2010/main" val="284084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3710-619C-4AC6-A620-63FE05D6BD78}"/>
              </a:ext>
            </a:extLst>
          </p:cNvPr>
          <p:cNvSpPr>
            <a:spLocks noGrp="1"/>
          </p:cNvSpPr>
          <p:nvPr>
            <p:ph type="title"/>
          </p:nvPr>
        </p:nvSpPr>
        <p:spPr>
          <a:xfrm>
            <a:off x="665922" y="58185"/>
            <a:ext cx="5854148" cy="1009651"/>
          </a:xfrm>
        </p:spPr>
        <p:txBody>
          <a:bodyPr>
            <a:normAutofit/>
          </a:bodyPr>
          <a:lstStyle/>
          <a:p>
            <a:r>
              <a:rPr lang="en-US" sz="3600" dirty="0"/>
              <a:t>Wednesday 20</a:t>
            </a:r>
            <a:r>
              <a:rPr lang="en-US" sz="3600" baseline="30000" dirty="0"/>
              <a:t>th</a:t>
            </a:r>
            <a:r>
              <a:rPr lang="en-US" sz="3600" dirty="0"/>
              <a:t> January </a:t>
            </a:r>
            <a:endParaRPr lang="en-GB" sz="3600" dirty="0"/>
          </a:p>
        </p:txBody>
      </p:sp>
      <p:sp>
        <p:nvSpPr>
          <p:cNvPr id="3" name="Content Placeholder 2">
            <a:extLst>
              <a:ext uri="{FF2B5EF4-FFF2-40B4-BE49-F238E27FC236}">
                <a16:creationId xmlns:a16="http://schemas.microsoft.com/office/drawing/2014/main" id="{A0E53B12-C226-42EC-87FF-A22B2CDEA7EF}"/>
              </a:ext>
            </a:extLst>
          </p:cNvPr>
          <p:cNvSpPr>
            <a:spLocks noGrp="1"/>
          </p:cNvSpPr>
          <p:nvPr>
            <p:ph idx="1"/>
          </p:nvPr>
        </p:nvSpPr>
        <p:spPr>
          <a:xfrm>
            <a:off x="838200" y="1067835"/>
            <a:ext cx="10687878" cy="4961903"/>
          </a:xfrm>
        </p:spPr>
        <p:txBody>
          <a:bodyPr>
            <a:normAutofit fontScale="85000" lnSpcReduction="10000"/>
          </a:bodyPr>
          <a:lstStyle/>
          <a:p>
            <a:r>
              <a:rPr lang="en-US" dirty="0"/>
              <a:t>Read the first page of the book aloud. Answer the following questions in full sentences. </a:t>
            </a:r>
            <a:endParaRPr lang="en-GB" dirty="0"/>
          </a:p>
          <a:p>
            <a:pPr lvl="0"/>
            <a:r>
              <a:rPr lang="en-US" dirty="0"/>
              <a:t>What do you like and dislike about what you see on the first page of the text? </a:t>
            </a:r>
            <a:endParaRPr lang="en-GB" dirty="0"/>
          </a:p>
          <a:p>
            <a:pPr lvl="0"/>
            <a:r>
              <a:rPr lang="en-US" dirty="0"/>
              <a:t>Does it remind you of anything in real life or stories that you might have read before? </a:t>
            </a:r>
            <a:endParaRPr lang="en-GB" dirty="0"/>
          </a:p>
          <a:p>
            <a:pPr lvl="0"/>
            <a:r>
              <a:rPr lang="en-US" dirty="0"/>
              <a:t>Do you have any questions about it? Does any thing puzzle you? </a:t>
            </a:r>
            <a:endParaRPr lang="en-GB" dirty="0"/>
          </a:p>
          <a:p>
            <a:pPr lvl="0"/>
            <a:r>
              <a:rPr lang="en-US" dirty="0"/>
              <a:t>Who are the two men in the Rain Forest? What are they doing? </a:t>
            </a:r>
            <a:endParaRPr lang="en-GB" dirty="0"/>
          </a:p>
          <a:p>
            <a:r>
              <a:rPr lang="en-US" dirty="0"/>
              <a:t>Write a prediction about what you think will happen in the text. Do not peek! </a:t>
            </a:r>
            <a:endParaRPr lang="en-GB" dirty="0"/>
          </a:p>
          <a:p>
            <a:r>
              <a:rPr lang="en-US" dirty="0"/>
              <a:t>Once you have written your prediction down, read page 2 of the text. Were your predictions correct? Why do you think the men might be chopping down the tree? What impact will that have on the forest. Discuss with an adult or jot down your thoughts. Add any information into your knowledge grid from Monday. </a:t>
            </a:r>
            <a:endParaRPr lang="en-GB" dirty="0"/>
          </a:p>
          <a:p>
            <a:endParaRPr lang="en-GB" dirty="0"/>
          </a:p>
        </p:txBody>
      </p:sp>
    </p:spTree>
    <p:extLst>
      <p:ext uri="{BB962C8B-B14F-4D97-AF65-F5344CB8AC3E}">
        <p14:creationId xmlns:p14="http://schemas.microsoft.com/office/powerpoint/2010/main" val="3049751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FAF3-02E5-490C-8C06-D1560F92A728}"/>
              </a:ext>
            </a:extLst>
          </p:cNvPr>
          <p:cNvSpPr>
            <a:spLocks noGrp="1"/>
          </p:cNvSpPr>
          <p:nvPr>
            <p:ph type="title"/>
          </p:nvPr>
        </p:nvSpPr>
        <p:spPr>
          <a:xfrm>
            <a:off x="838201" y="365126"/>
            <a:ext cx="4343400" cy="801066"/>
          </a:xfrm>
        </p:spPr>
        <p:txBody>
          <a:bodyPr>
            <a:normAutofit/>
          </a:bodyPr>
          <a:lstStyle/>
          <a:p>
            <a:r>
              <a:rPr lang="en-US" sz="3600" dirty="0"/>
              <a:t>Thursday 21</a:t>
            </a:r>
            <a:r>
              <a:rPr lang="en-US" sz="3600" baseline="30000" dirty="0"/>
              <a:t>st</a:t>
            </a:r>
            <a:r>
              <a:rPr lang="en-US" sz="3600" dirty="0"/>
              <a:t> January </a:t>
            </a:r>
            <a:endParaRPr lang="en-GB" sz="3600" dirty="0"/>
          </a:p>
        </p:txBody>
      </p:sp>
      <p:sp>
        <p:nvSpPr>
          <p:cNvPr id="3" name="Content Placeholder 2">
            <a:extLst>
              <a:ext uri="{FF2B5EF4-FFF2-40B4-BE49-F238E27FC236}">
                <a16:creationId xmlns:a16="http://schemas.microsoft.com/office/drawing/2014/main" id="{6EA07F3B-3D24-492F-9F2C-C541F31F671E}"/>
              </a:ext>
            </a:extLst>
          </p:cNvPr>
          <p:cNvSpPr>
            <a:spLocks noGrp="1"/>
          </p:cNvSpPr>
          <p:nvPr>
            <p:ph idx="1"/>
          </p:nvPr>
        </p:nvSpPr>
        <p:spPr>
          <a:xfrm>
            <a:off x="652670" y="1166192"/>
            <a:ext cx="10903226" cy="4929808"/>
          </a:xfrm>
        </p:spPr>
        <p:txBody>
          <a:bodyPr>
            <a:normAutofit lnSpcReduction="10000"/>
          </a:bodyPr>
          <a:lstStyle/>
          <a:p>
            <a:r>
              <a:rPr lang="en-US" dirty="0"/>
              <a:t>Think about standing in the Rainforest. What sounds might you hear? Play the following sound clip </a:t>
            </a:r>
            <a:r>
              <a:rPr lang="en-GB" u="sng" dirty="0">
                <a:hlinkClick r:id="rId2"/>
              </a:rPr>
              <a:t>Rainforest Ambience Sounds | Effects | Sound Bites | Sound Clips from SoundBible.com</a:t>
            </a:r>
            <a:r>
              <a:rPr lang="en-GB" dirty="0"/>
              <a:t> </a:t>
            </a:r>
          </a:p>
          <a:p>
            <a:r>
              <a:rPr lang="en-US" dirty="0"/>
              <a:t>What sounds can you pick out? Animals, wind, trees. </a:t>
            </a:r>
            <a:endParaRPr lang="en-GB" dirty="0"/>
          </a:p>
          <a:p>
            <a:r>
              <a:rPr lang="en-US" dirty="0"/>
              <a:t>Write a list of what you might hear. </a:t>
            </a:r>
            <a:endParaRPr lang="en-GB" dirty="0"/>
          </a:p>
          <a:p>
            <a:r>
              <a:rPr lang="en-US" dirty="0"/>
              <a:t>Example: </a:t>
            </a:r>
            <a:endParaRPr lang="en-GB" dirty="0"/>
          </a:p>
          <a:p>
            <a:r>
              <a:rPr lang="en-US" dirty="0"/>
              <a:t>Water flowing</a:t>
            </a:r>
            <a:endParaRPr lang="en-GB" dirty="0"/>
          </a:p>
          <a:p>
            <a:r>
              <a:rPr lang="en-US" dirty="0"/>
              <a:t>Howling monkeys </a:t>
            </a:r>
            <a:endParaRPr lang="en-GB" dirty="0"/>
          </a:p>
          <a:p>
            <a:r>
              <a:rPr lang="en-US" dirty="0"/>
              <a:t>Crickets chirping </a:t>
            </a:r>
            <a:endParaRPr lang="en-GB" dirty="0"/>
          </a:p>
          <a:p>
            <a:r>
              <a:rPr lang="en-US" dirty="0"/>
              <a:t>After you have written your list, add words and phrases and try to construct a poem. </a:t>
            </a:r>
            <a:endParaRPr lang="en-GB" dirty="0"/>
          </a:p>
          <a:p>
            <a:endParaRPr lang="en-GB" dirty="0"/>
          </a:p>
        </p:txBody>
      </p:sp>
    </p:spTree>
    <p:extLst>
      <p:ext uri="{BB962C8B-B14F-4D97-AF65-F5344CB8AC3E}">
        <p14:creationId xmlns:p14="http://schemas.microsoft.com/office/powerpoint/2010/main" val="2546490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10DCF4-42B3-4E37-BB94-9E1D1268C516}"/>
              </a:ext>
            </a:extLst>
          </p:cNvPr>
          <p:cNvSpPr>
            <a:spLocks noGrp="1"/>
          </p:cNvSpPr>
          <p:nvPr>
            <p:ph idx="1"/>
          </p:nvPr>
        </p:nvSpPr>
        <p:spPr>
          <a:xfrm>
            <a:off x="1036982" y="235364"/>
            <a:ext cx="10677940" cy="5728114"/>
          </a:xfrm>
        </p:spPr>
        <p:txBody>
          <a:bodyPr>
            <a:normAutofit lnSpcReduction="10000"/>
          </a:bodyPr>
          <a:lstStyle/>
          <a:p>
            <a:r>
              <a:rPr lang="en-US" dirty="0"/>
              <a:t>The title could be Rainforest Sounds, The Mighty Rainforest or make up your own. I have tried to write the beginning of a poem to give you some ideas……</a:t>
            </a:r>
            <a:endParaRPr lang="en-GB" dirty="0"/>
          </a:p>
          <a:p>
            <a:pPr marL="0" indent="0">
              <a:buNone/>
            </a:pPr>
            <a:endParaRPr lang="en-GB" dirty="0"/>
          </a:p>
          <a:p>
            <a:pPr marL="0" indent="0" algn="ctr">
              <a:buNone/>
            </a:pPr>
            <a:r>
              <a:rPr lang="en-US" b="1" u="sng" dirty="0"/>
              <a:t>Sounds of the Rainforest</a:t>
            </a:r>
            <a:endParaRPr lang="en-GB" b="1" u="sng" dirty="0"/>
          </a:p>
          <a:p>
            <a:pPr marL="0" indent="0" algn="ctr">
              <a:buNone/>
            </a:pPr>
            <a:r>
              <a:rPr lang="en-US" dirty="0"/>
              <a:t>Deep in the thick of the forest, it is alive with extraordinary sounds</a:t>
            </a:r>
            <a:endParaRPr lang="en-GB" dirty="0"/>
          </a:p>
          <a:p>
            <a:pPr marL="0" indent="0" algn="ctr">
              <a:buNone/>
            </a:pPr>
            <a:r>
              <a:rPr lang="en-US" dirty="0"/>
              <a:t>Water drips, drips, drips from the leaves.</a:t>
            </a:r>
            <a:endParaRPr lang="en-GB" dirty="0"/>
          </a:p>
          <a:p>
            <a:pPr marL="0" indent="0" algn="ctr">
              <a:buNone/>
            </a:pPr>
            <a:r>
              <a:rPr lang="en-US" dirty="0"/>
              <a:t>Howling monkeys call their young. </a:t>
            </a:r>
            <a:endParaRPr lang="en-GB" dirty="0"/>
          </a:p>
          <a:p>
            <a:pPr marL="0" indent="0" algn="ctr">
              <a:buNone/>
            </a:pPr>
            <a:r>
              <a:rPr lang="en-US" dirty="0"/>
              <a:t>Crickets chirp in time, like a choir. </a:t>
            </a:r>
          </a:p>
          <a:p>
            <a:pPr marL="0" indent="0">
              <a:buNone/>
            </a:pPr>
            <a:endParaRPr lang="en-US" dirty="0"/>
          </a:p>
          <a:p>
            <a:pPr marL="0" indent="0">
              <a:buNone/>
            </a:pPr>
            <a:endParaRPr lang="en-GB" dirty="0"/>
          </a:p>
          <a:p>
            <a:pPr marL="0" indent="0">
              <a:buNone/>
            </a:pPr>
            <a:r>
              <a:rPr lang="en-US" dirty="0"/>
              <a:t>You could either write your poem down or record it in a performance. </a:t>
            </a:r>
            <a:endParaRPr lang="en-GB" dirty="0"/>
          </a:p>
          <a:p>
            <a:endParaRPr lang="en-GB" dirty="0"/>
          </a:p>
        </p:txBody>
      </p:sp>
    </p:spTree>
    <p:extLst>
      <p:ext uri="{BB962C8B-B14F-4D97-AF65-F5344CB8AC3E}">
        <p14:creationId xmlns:p14="http://schemas.microsoft.com/office/powerpoint/2010/main" val="3978428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A3D94CF5BEB04DB95B866211778684" ma:contentTypeVersion="20" ma:contentTypeDescription="Create a new document." ma:contentTypeScope="" ma:versionID="63f90dfad9426a2f80a37ea69e02652d">
  <xsd:schema xmlns:xsd="http://www.w3.org/2001/XMLSchema" xmlns:xs="http://www.w3.org/2001/XMLSchema" xmlns:p="http://schemas.microsoft.com/office/2006/metadata/properties" xmlns:ns3="f0552689-2413-41c6-b24f-6b4f77a649ce" targetNamespace="http://schemas.microsoft.com/office/2006/metadata/properties" ma:root="true" ma:fieldsID="b142c18cfd16fd54c14acb56ee974a9d" ns3:_="">
    <xsd:import namespace="f0552689-2413-41c6-b24f-6b4f77a649c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552689-2413-41c6-b24f-6b4f77a649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85E190C-6E79-4D63-8D51-459AAF6F47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552689-2413-41c6-b24f-6b4f77a649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B88905-1F61-4562-9411-56E1A766DB70}">
  <ds:schemaRefs>
    <ds:schemaRef ds:uri="http://schemas.microsoft.com/sharepoint/v3/contenttype/forms"/>
  </ds:schemaRefs>
</ds:datastoreItem>
</file>

<file path=customXml/itemProps3.xml><?xml version="1.0" encoding="utf-8"?>
<ds:datastoreItem xmlns:ds="http://schemas.openxmlformats.org/officeDocument/2006/customXml" ds:itemID="{A209B885-3C4C-49F5-95C0-E1FC79B857D8}">
  <ds:schemaRefs>
    <ds:schemaRef ds:uri="http://schemas.microsoft.com/office/infopath/2007/PartnerControls"/>
    <ds:schemaRef ds:uri="f0552689-2413-41c6-b24f-6b4f77a649ce"/>
    <ds:schemaRef ds:uri="http://purl.org/dc/terms/"/>
    <ds:schemaRef ds:uri="http://schemas.microsoft.com/office/2006/metadata/properties"/>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181</TotalTime>
  <Words>802</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Monday 18th January </vt:lpstr>
      <vt:lpstr>PowerPoint Presentation</vt:lpstr>
      <vt:lpstr>PowerPoint Presentation</vt:lpstr>
      <vt:lpstr>Tuesday 19th January </vt:lpstr>
      <vt:lpstr>PowerPoint Presentation</vt:lpstr>
      <vt:lpstr>Wednesday 20th January </vt:lpstr>
      <vt:lpstr>Thursday 21st January </vt:lpstr>
      <vt:lpstr>PowerPoint Presentation</vt:lpstr>
      <vt:lpstr>Friday 22nd January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Hayley Sandmann</dc:creator>
  <cp:lastModifiedBy>Hayley Sandmann</cp:lastModifiedBy>
  <cp:revision>4</cp:revision>
  <dcterms:created xsi:type="dcterms:W3CDTF">2021-01-10T18:24:21Z</dcterms:created>
  <dcterms:modified xsi:type="dcterms:W3CDTF">2021-01-10T21:25:45Z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0x010100DBA3D94CF5BEB04DB95B866211778684</vt:lpwstr>
  </property>
</Properties>
</file>