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handoutMasterIdLst>
    <p:handoutMasterId r:id="rId16"/>
  </p:handoutMasterIdLst>
  <p:sldIdLst>
    <p:sldId id="280" r:id="rId5"/>
    <p:sldId id="258" r:id="rId6"/>
    <p:sldId id="263" r:id="rId7"/>
    <p:sldId id="264" r:id="rId8"/>
    <p:sldId id="274" r:id="rId9"/>
    <p:sldId id="275" r:id="rId10"/>
    <p:sldId id="276" r:id="rId11"/>
    <p:sldId id="277" r:id="rId12"/>
    <p:sldId id="279"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Sassoon Infant Rg" panose="02000503030000020003" charset="0"/>
      <p:regular r:id="rId21"/>
      <p:bold r:id="rId22"/>
    </p:embeddedFont>
    <p:embeddedFont>
      <p:font typeface="Tuffy" panose="020B0603060100000000"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68AE"/>
    <a:srgbClr val="653B8F"/>
    <a:srgbClr val="8D358B"/>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660"/>
  </p:normalViewPr>
  <p:slideViewPr>
    <p:cSldViewPr snapToGrid="0" showGuides="1">
      <p:cViewPr varScale="1">
        <p:scale>
          <a:sx n="72" d="100"/>
          <a:sy n="72" d="100"/>
        </p:scale>
        <p:origin x="1212" y="60"/>
      </p:cViewPr>
      <p:guideLst>
        <p:guide orient="horz" pos="2160"/>
        <p:guide pos="2880"/>
        <p:guide pos="340"/>
        <p:guide orient="horz" pos="3974"/>
        <p:guide pos="5420"/>
        <p:guide orient="horz" pos="346"/>
        <p:guide pos="476"/>
        <p:guide orient="horz" pos="482"/>
        <p:guide orient="horz" pos="3838"/>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bc.com/bitesize/clips/zrn34wx"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5372A2B9-4A07-4723-AC2F-1B1D02EE50A7}"/>
              </a:ext>
            </a:extLst>
          </p:cNvPr>
          <p:cNvSpPr>
            <a:spLocks noGrp="1"/>
          </p:cNvSpPr>
          <p:nvPr/>
        </p:nvSpPr>
        <p:spPr>
          <a:xfrm>
            <a:off x="736600" y="2853531"/>
            <a:ext cx="7670800" cy="1150938"/>
          </a:xfrm>
          <a:prstGeom prst="rect">
            <a:avLst/>
          </a:prstGeom>
          <a:solidFill>
            <a:schemeClr val="bg1"/>
          </a:solidFill>
          <a:ln w="25400">
            <a:solidFill>
              <a:schemeClr val="accent5"/>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1800" b="0" dirty="0">
                <a:solidFill>
                  <a:schemeClr val="tx1"/>
                </a:solidFill>
                <a:latin typeface="Tuffy" panose="020B0603060100000000" pitchFamily="34" charset="0"/>
                <a:ea typeface="Tuffy" panose="020B0603060100000000" pitchFamily="34" charset="0"/>
              </a:rPr>
              <a:t>This PowerPoint Presentation contains links to external websites. Please check that the content of external links is appropriate for the intended audience. Twinkl Ltd is not responsible for the content of external links.</a:t>
            </a:r>
            <a:endParaRPr lang="en-GB" sz="1800" dirty="0">
              <a:solidFill>
                <a:schemeClr val="tx1"/>
              </a:solidFill>
              <a:latin typeface="Tuffy" panose="020B0603060100000000" pitchFamily="34" charset="0"/>
              <a:ea typeface="Tuffy" panose="020B0603060100000000" pitchFamily="34" charset="0"/>
            </a:endParaRPr>
          </a:p>
        </p:txBody>
      </p:sp>
    </p:spTree>
    <p:extLst>
      <p:ext uri="{BB962C8B-B14F-4D97-AF65-F5344CB8AC3E}">
        <p14:creationId xmlns:p14="http://schemas.microsoft.com/office/powerpoint/2010/main" val="328968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54495"/>
            <a:ext cx="7886700" cy="1409700"/>
          </a:xfrm>
        </p:spPr>
        <p:txBody>
          <a:bodyPr>
            <a:noAutofit/>
          </a:bodyPr>
          <a:lstStyle/>
          <a:p>
            <a:pPr>
              <a:spcBef>
                <a:spcPct val="0"/>
              </a:spcBef>
              <a:buFontTx/>
              <a:buNone/>
              <a:defRPr/>
            </a:pPr>
            <a:r>
              <a:rPr lang="en-GB" altLang="en-US" sz="2000" dirty="0">
                <a:latin typeface="+mn-lt"/>
                <a:cs typeface="Arial" panose="020B0604020202020204" pitchFamily="34" charset="0"/>
              </a:rPr>
              <a:t>To find out about the Qur’an.</a:t>
            </a:r>
          </a:p>
        </p:txBody>
      </p:sp>
      <p:sp>
        <p:nvSpPr>
          <p:cNvPr id="20" name="Content Placeholder 15"/>
          <p:cNvSpPr txBox="1">
            <a:spLocks/>
          </p:cNvSpPr>
          <p:nvPr/>
        </p:nvSpPr>
        <p:spPr>
          <a:xfrm>
            <a:off x="5397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FontTx/>
              <a:buNone/>
              <a:defRPr/>
            </a:pPr>
            <a:endParaRPr lang="en-US" altLang="en-US" sz="2000" dirty="0">
              <a:solidFill>
                <a:srgbClr val="FF0000"/>
              </a:solidFill>
              <a:latin typeface="+mn-lt"/>
              <a:cs typeface="Arial" panose="020B0604020202020204" pitchFamily="34" charset="0"/>
            </a:endParaRPr>
          </a:p>
          <a:p>
            <a:pPr marL="457200" indent="-457200">
              <a:spcBef>
                <a:spcPct val="0"/>
              </a:spcBef>
              <a:defRPr/>
            </a:pPr>
            <a:r>
              <a:rPr lang="en-US" altLang="en-US" sz="2000" dirty="0">
                <a:latin typeface="+mn-lt"/>
                <a:cs typeface="Arial" panose="020B0604020202020204" pitchFamily="34" charset="0"/>
              </a:rPr>
              <a:t>I can explain what the Qur’an is, what can be found inside, why it is so special and how the book is treated by Muslims.</a:t>
            </a:r>
          </a:p>
          <a:p>
            <a:pPr marL="457200" indent="-457200">
              <a:spcBef>
                <a:spcPct val="0"/>
              </a:spcBef>
              <a:defRPr/>
            </a:pPr>
            <a:endParaRPr lang="en-US" altLang="en-US" sz="2000" dirty="0">
              <a:latin typeface="+mn-lt"/>
              <a:cs typeface="Arial" panose="020B0604020202020204" pitchFamily="34" charset="0"/>
            </a:endParaRPr>
          </a:p>
          <a:p>
            <a:pPr marL="457200" indent="-457200">
              <a:spcBef>
                <a:spcPct val="0"/>
              </a:spcBef>
              <a:defRPr/>
            </a:pPr>
            <a:r>
              <a:rPr lang="en-US" altLang="en-US" sz="2000" dirty="0">
                <a:latin typeface="+mn-lt"/>
                <a:cs typeface="Arial" panose="020B0604020202020204" pitchFamily="34" charset="0"/>
              </a:rPr>
              <a:t>I can write about something that is special to me and why.  </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latin typeface="+mn-lt"/>
              </a:rPr>
              <a:t>Starter Activity</a:t>
            </a:r>
          </a:p>
        </p:txBody>
      </p:sp>
      <p:sp>
        <p:nvSpPr>
          <p:cNvPr id="5" name="Rectangle 4"/>
          <p:cNvSpPr/>
          <p:nvPr/>
        </p:nvSpPr>
        <p:spPr>
          <a:xfrm>
            <a:off x="755650" y="1513946"/>
            <a:ext cx="7632700" cy="923330"/>
          </a:xfrm>
          <a:prstGeom prst="rect">
            <a:avLst/>
          </a:prstGeom>
        </p:spPr>
        <p:txBody>
          <a:bodyPr wrap="square" lIns="0" tIns="0" rIns="0" bIns="0">
            <a:spAutoFit/>
          </a:bodyPr>
          <a:lstStyle/>
          <a:p>
            <a:pPr marL="457200" indent="-457200">
              <a:spcBef>
                <a:spcPct val="0"/>
              </a:spcBef>
              <a:buFont typeface="Arial" panose="020B0604020202020204" pitchFamily="34" charset="0"/>
              <a:buChar char="•"/>
              <a:defRPr/>
            </a:pPr>
            <a:r>
              <a:rPr lang="en-US" altLang="en-US" sz="2000" dirty="0">
                <a:latin typeface="Twinkl" pitchFamily="2" charset="0"/>
                <a:cs typeface="Arial" panose="020B0604020202020204" pitchFamily="34" charset="0"/>
              </a:rPr>
              <a:t>What is the Qur’an?</a:t>
            </a:r>
          </a:p>
          <a:p>
            <a:pPr marL="457200" indent="-457200">
              <a:spcBef>
                <a:spcPct val="0"/>
              </a:spcBef>
              <a:buFont typeface="Arial" panose="020B0604020202020204" pitchFamily="34" charset="0"/>
              <a:buChar char="•"/>
              <a:defRPr/>
            </a:pPr>
            <a:endParaRPr lang="en-US" altLang="en-US" sz="2000" dirty="0">
              <a:latin typeface="Twinkl" pitchFamily="2" charset="0"/>
              <a:cs typeface="Arial" panose="020B0604020202020204" pitchFamily="34" charset="0"/>
            </a:endParaRPr>
          </a:p>
          <a:p>
            <a:pPr marL="457200" indent="-457200">
              <a:spcBef>
                <a:spcPct val="0"/>
              </a:spcBef>
              <a:buFont typeface="Arial" panose="020B0604020202020204" pitchFamily="34" charset="0"/>
              <a:buChar char="•"/>
              <a:defRPr/>
            </a:pPr>
            <a:r>
              <a:rPr lang="en-US" altLang="en-US" sz="2000" dirty="0">
                <a:latin typeface="Twinkl" pitchFamily="2" charset="0"/>
                <a:cs typeface="Arial" panose="020B0604020202020204" pitchFamily="34" charset="0"/>
              </a:rPr>
              <a:t>What do you already know about it?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630" y="2904177"/>
            <a:ext cx="3799109" cy="149172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4071" y="2904177"/>
            <a:ext cx="5897205" cy="395382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Qur’an?</a:t>
            </a:r>
          </a:p>
        </p:txBody>
      </p:sp>
      <p:sp>
        <p:nvSpPr>
          <p:cNvPr id="3" name="Rectangle 2"/>
          <p:cNvSpPr/>
          <p:nvPr/>
        </p:nvSpPr>
        <p:spPr>
          <a:xfrm>
            <a:off x="755649" y="1552421"/>
            <a:ext cx="5260140" cy="1323439"/>
          </a:xfrm>
          <a:prstGeom prst="rect">
            <a:avLst/>
          </a:prstGeom>
        </p:spPr>
        <p:txBody>
          <a:bodyPr wrap="square">
            <a:spAutoFit/>
          </a:bodyPr>
          <a:lstStyle/>
          <a:p>
            <a:pPr>
              <a:spcBef>
                <a:spcPct val="0"/>
              </a:spcBef>
              <a:buFontTx/>
              <a:buNone/>
            </a:pPr>
            <a:r>
              <a:rPr lang="en-GB" altLang="en-US" sz="2000" dirty="0"/>
              <a:t>The Qur’an is the holy book for Muslims and is written in Arabic.  </a:t>
            </a:r>
          </a:p>
          <a:p>
            <a:pPr>
              <a:spcBef>
                <a:spcPct val="0"/>
              </a:spcBef>
              <a:buFontTx/>
              <a:buNone/>
            </a:pPr>
            <a:endParaRPr lang="en-GB" altLang="en-US" sz="2000" dirty="0"/>
          </a:p>
          <a:p>
            <a:pPr>
              <a:spcBef>
                <a:spcPct val="0"/>
              </a:spcBef>
              <a:buFontTx/>
              <a:buNone/>
            </a:pPr>
            <a:r>
              <a:rPr lang="en-GB" altLang="en-US" sz="2000" dirty="0"/>
              <a:t>Muslims believe it is the perfect word of God.  </a:t>
            </a:r>
          </a:p>
        </p:txBody>
      </p:sp>
      <p:pic>
        <p:nvPicPr>
          <p:cNvPr id="4" name="Picture 2"/>
          <p:cNvPicPr>
            <a:picLocks noChangeAspect="1"/>
          </p:cNvPicPr>
          <p:nvPr/>
        </p:nvPicPr>
        <p:blipFill>
          <a:blip r:embed="rId2"/>
          <a:srcRect/>
          <a:stretch>
            <a:fillRect/>
          </a:stretch>
        </p:blipFill>
        <p:spPr bwMode="auto">
          <a:xfrm>
            <a:off x="765857" y="3072798"/>
            <a:ext cx="3709987" cy="2782888"/>
          </a:xfrm>
          <a:prstGeom prst="rect">
            <a:avLst/>
          </a:prstGeom>
          <a:ln w="38100" cap="sq">
            <a:solidFill>
              <a:srgbClr val="653B8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srcRect/>
          <a:stretch>
            <a:fillRect/>
          </a:stretch>
        </p:blipFill>
        <p:spPr bwMode="auto">
          <a:xfrm>
            <a:off x="4668837" y="3069623"/>
            <a:ext cx="3719513" cy="2789237"/>
          </a:xfrm>
          <a:prstGeom prst="rect">
            <a:avLst/>
          </a:prstGeom>
          <a:ln w="38100" cap="sq">
            <a:solidFill>
              <a:srgbClr val="653B8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Qur’an?</a:t>
            </a:r>
          </a:p>
        </p:txBody>
      </p:sp>
      <p:sp>
        <p:nvSpPr>
          <p:cNvPr id="3" name="Rectangle 2"/>
          <p:cNvSpPr/>
          <p:nvPr/>
        </p:nvSpPr>
        <p:spPr>
          <a:xfrm>
            <a:off x="1573728" y="1473201"/>
            <a:ext cx="6001351" cy="1323439"/>
          </a:xfrm>
          <a:prstGeom prst="rect">
            <a:avLst/>
          </a:prstGeom>
        </p:spPr>
        <p:txBody>
          <a:bodyPr wrap="square">
            <a:spAutoFit/>
          </a:bodyPr>
          <a:lstStyle/>
          <a:p>
            <a:pPr>
              <a:spcBef>
                <a:spcPct val="0"/>
              </a:spcBef>
              <a:buFontTx/>
              <a:buNone/>
            </a:pPr>
            <a:r>
              <a:rPr lang="en-GB" altLang="en-US" sz="2000" dirty="0"/>
              <a:t>Muslims show respect for the Qur’an by washing their hands before touching it. When not being used, the Qur’an is often wrapped up in a special cloth and kept on a high shelf to show respect. </a:t>
            </a:r>
          </a:p>
        </p:txBody>
      </p:sp>
      <p:pic>
        <p:nvPicPr>
          <p:cNvPr id="4" name="Picture 5"/>
          <p:cNvPicPr>
            <a:picLocks noChangeAspect="1"/>
          </p:cNvPicPr>
          <p:nvPr/>
        </p:nvPicPr>
        <p:blipFill>
          <a:blip r:embed="rId2"/>
          <a:srcRect/>
          <a:stretch>
            <a:fillRect/>
          </a:stretch>
        </p:blipFill>
        <p:spPr bwMode="auto">
          <a:xfrm>
            <a:off x="4053472" y="3039277"/>
            <a:ext cx="4334878" cy="2889919"/>
          </a:xfrm>
          <a:prstGeom prst="rect">
            <a:avLst/>
          </a:prstGeom>
          <a:ln w="38100" cap="sq">
            <a:solidFill>
              <a:srgbClr val="653B8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32585" y="3300474"/>
            <a:ext cx="3161832" cy="1938992"/>
          </a:xfrm>
          <a:prstGeom prst="rect">
            <a:avLst/>
          </a:prstGeom>
        </p:spPr>
        <p:txBody>
          <a:bodyPr wrap="square">
            <a:spAutoFit/>
          </a:bodyPr>
          <a:lstStyle/>
          <a:p>
            <a:pPr>
              <a:spcBef>
                <a:spcPct val="0"/>
              </a:spcBef>
              <a:buFontTx/>
              <a:buNone/>
            </a:pPr>
            <a:r>
              <a:rPr lang="en-GB" altLang="en-US" sz="2000" dirty="0"/>
              <a:t>It must never touch the floor and is placed on a special stand when being read. Many Muslims around the world learn the Qur’an off by heart! </a:t>
            </a:r>
          </a:p>
        </p:txBody>
      </p:sp>
    </p:spTree>
    <p:extLst>
      <p:ext uri="{BB962C8B-B14F-4D97-AF65-F5344CB8AC3E}">
        <p14:creationId xmlns:p14="http://schemas.microsoft.com/office/powerpoint/2010/main" val="326095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Qur’an Activity</a:t>
            </a:r>
          </a:p>
        </p:txBody>
      </p:sp>
      <p:sp>
        <p:nvSpPr>
          <p:cNvPr id="3" name="TextBox 2"/>
          <p:cNvSpPr txBox="1">
            <a:spLocks noChangeArrowheads="1"/>
          </p:cNvSpPr>
          <p:nvPr/>
        </p:nvSpPr>
        <p:spPr bwMode="auto">
          <a:xfrm>
            <a:off x="1917867" y="1796348"/>
            <a:ext cx="53082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dirty="0">
                <a:latin typeface="+mn-lt"/>
              </a:rPr>
              <a:t>Watch the video to find out more about how children learn how to read the Qur’an.</a:t>
            </a:r>
          </a:p>
        </p:txBody>
      </p:sp>
      <p:sp>
        <p:nvSpPr>
          <p:cNvPr id="4" name="Rounded Rectangle 3">
            <a:hlinkClick r:id="rId2"/>
          </p:cNvPr>
          <p:cNvSpPr/>
          <p:nvPr/>
        </p:nvSpPr>
        <p:spPr>
          <a:xfrm>
            <a:off x="2435191" y="2926080"/>
            <a:ext cx="4273617" cy="1164657"/>
          </a:xfrm>
          <a:prstGeom prst="roundRect">
            <a:avLst/>
          </a:prstGeom>
          <a:solidFill>
            <a:srgbClr val="653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BBC Bitesize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76" y="1473201"/>
            <a:ext cx="1689256" cy="48336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235" y="4244741"/>
            <a:ext cx="4030331" cy="2062085"/>
          </a:xfrm>
          <a:prstGeom prst="rect">
            <a:avLst/>
          </a:prstGeom>
        </p:spPr>
      </p:pic>
    </p:spTree>
    <p:extLst>
      <p:ext uri="{BB962C8B-B14F-4D97-AF65-F5344CB8AC3E}">
        <p14:creationId xmlns:p14="http://schemas.microsoft.com/office/powerpoint/2010/main" val="262884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Qur’an</a:t>
            </a:r>
          </a:p>
        </p:txBody>
      </p:sp>
      <p:sp>
        <p:nvSpPr>
          <p:cNvPr id="5" name="Rectangle 4"/>
          <p:cNvSpPr/>
          <p:nvPr/>
        </p:nvSpPr>
        <p:spPr>
          <a:xfrm>
            <a:off x="755649" y="1473201"/>
            <a:ext cx="6395921" cy="2862322"/>
          </a:xfrm>
          <a:prstGeom prst="rect">
            <a:avLst/>
          </a:prstGeom>
        </p:spPr>
        <p:txBody>
          <a:bodyPr wrap="square">
            <a:spAutoFit/>
          </a:bodyPr>
          <a:lstStyle/>
          <a:p>
            <a:pPr>
              <a:defRPr/>
            </a:pPr>
            <a:r>
              <a:rPr lang="en-GB" altLang="en-US" sz="2000" dirty="0"/>
              <a:t>The Qur’an teaches Muslims how to live a good life.  </a:t>
            </a:r>
          </a:p>
          <a:p>
            <a:pPr>
              <a:defRPr/>
            </a:pPr>
            <a:endParaRPr lang="en-GB" altLang="en-US" sz="2000" dirty="0"/>
          </a:p>
          <a:p>
            <a:pPr>
              <a:defRPr/>
            </a:pPr>
            <a:r>
              <a:rPr lang="en-GB" altLang="en-US" sz="2000" dirty="0"/>
              <a:t>Here are just a few rules which Muslims must live by:</a:t>
            </a:r>
          </a:p>
          <a:p>
            <a:pPr>
              <a:defRPr/>
            </a:pPr>
            <a:endParaRPr lang="en-GB" altLang="en-US" sz="2000" dirty="0"/>
          </a:p>
          <a:p>
            <a:pPr marL="342900" indent="-342900">
              <a:buFont typeface="Arial" panose="020B0604020202020204" pitchFamily="34" charset="0"/>
              <a:buChar char="•"/>
              <a:defRPr/>
            </a:pPr>
            <a:r>
              <a:rPr lang="en-GB" altLang="en-US" sz="2000" dirty="0"/>
              <a:t>Worship only one God</a:t>
            </a:r>
          </a:p>
          <a:p>
            <a:pPr marL="342900" indent="-342900">
              <a:buFont typeface="Arial" panose="020B0604020202020204" pitchFamily="34" charset="0"/>
              <a:buChar char="•"/>
              <a:defRPr/>
            </a:pPr>
            <a:r>
              <a:rPr lang="en-GB" altLang="en-US" sz="2000" dirty="0"/>
              <a:t>Pray 5 times a day</a:t>
            </a:r>
          </a:p>
          <a:p>
            <a:pPr marL="342900" indent="-342900">
              <a:buFont typeface="Arial" panose="020B0604020202020204" pitchFamily="34" charset="0"/>
              <a:buChar char="•"/>
              <a:defRPr/>
            </a:pPr>
            <a:r>
              <a:rPr lang="en-GB" altLang="en-US" sz="2000" dirty="0"/>
              <a:t>Give to charity</a:t>
            </a:r>
          </a:p>
          <a:p>
            <a:pPr marL="342900" indent="-342900">
              <a:buFont typeface="Arial" panose="020B0604020202020204" pitchFamily="34" charset="0"/>
              <a:buChar char="•"/>
              <a:defRPr/>
            </a:pPr>
            <a:r>
              <a:rPr lang="en-GB" altLang="en-US" sz="2000" dirty="0"/>
              <a:t>Show respect and love to your parents</a:t>
            </a:r>
          </a:p>
          <a:p>
            <a:pPr marL="342900" indent="-342900">
              <a:buFont typeface="Arial" panose="020B0604020202020204" pitchFamily="34" charset="0"/>
              <a:buChar char="•"/>
              <a:defRPr/>
            </a:pPr>
            <a:r>
              <a:rPr lang="en-GB" altLang="en-US" sz="2000" dirty="0"/>
              <a:t>Show forgiveness to others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385" y="3674220"/>
            <a:ext cx="5062888" cy="2634505"/>
          </a:xfrm>
          <a:prstGeom prst="rect">
            <a:avLst/>
          </a:prstGeom>
        </p:spPr>
      </p:pic>
    </p:spTree>
    <p:extLst>
      <p:ext uri="{BB962C8B-B14F-4D97-AF65-F5344CB8AC3E}">
        <p14:creationId xmlns:p14="http://schemas.microsoft.com/office/powerpoint/2010/main" val="12553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Plenary</a:t>
            </a:r>
          </a:p>
        </p:txBody>
      </p:sp>
      <p:sp>
        <p:nvSpPr>
          <p:cNvPr id="6" name="Rounded Rectangle 5"/>
          <p:cNvSpPr/>
          <p:nvPr/>
        </p:nvSpPr>
        <p:spPr>
          <a:xfrm>
            <a:off x="1858863" y="2101351"/>
            <a:ext cx="5426273" cy="817815"/>
          </a:xfrm>
          <a:prstGeom prst="roundRect">
            <a:avLst/>
          </a:prstGeom>
          <a:solidFill>
            <a:srgbClr val="77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000" dirty="0">
                <a:latin typeface="Twinkl" pitchFamily="2" charset="0"/>
              </a:rPr>
              <a:t>Write down 3 things you have learned.</a:t>
            </a:r>
          </a:p>
        </p:txBody>
      </p:sp>
      <p:sp>
        <p:nvSpPr>
          <p:cNvPr id="7" name="Rounded Rectangle 6"/>
          <p:cNvSpPr/>
          <p:nvPr/>
        </p:nvSpPr>
        <p:spPr>
          <a:xfrm>
            <a:off x="1858863" y="3073148"/>
            <a:ext cx="5426273" cy="817815"/>
          </a:xfrm>
          <a:prstGeom prst="roundRect">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000" dirty="0">
                <a:latin typeface="Twinkl" pitchFamily="2" charset="0"/>
              </a:rPr>
              <a:t>Write down a question you still have.</a:t>
            </a:r>
          </a:p>
        </p:txBody>
      </p:sp>
      <p:sp>
        <p:nvSpPr>
          <p:cNvPr id="8" name="Rounded Rectangle 7"/>
          <p:cNvSpPr/>
          <p:nvPr/>
        </p:nvSpPr>
        <p:spPr>
          <a:xfrm>
            <a:off x="1854098" y="4044945"/>
            <a:ext cx="5426273" cy="817815"/>
          </a:xfrm>
          <a:prstGeom prst="roundRect">
            <a:avLst/>
          </a:prstGeom>
          <a:solidFill>
            <a:srgbClr val="653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000" dirty="0">
                <a:latin typeface="Twinkl" pitchFamily="2" charset="0"/>
              </a:rPr>
              <a:t>Why is the Qur’an special to Muslims?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95" y="605371"/>
            <a:ext cx="1909793" cy="2043623"/>
          </a:xfrm>
          <a:prstGeom prst="rect">
            <a:avLst/>
          </a:prstGeom>
        </p:spPr>
      </p:pic>
    </p:spTree>
    <p:extLst>
      <p:ext uri="{BB962C8B-B14F-4D97-AF65-F5344CB8AC3E}">
        <p14:creationId xmlns:p14="http://schemas.microsoft.com/office/powerpoint/2010/main" val="196776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38" ma:contentTypeDescription="Create a new document." ma:contentTypeScope="" ma:versionID="d503cd6b6a17d8744eb1cac8076c117c">
  <xsd:schema xmlns:xsd="http://www.w3.org/2001/XMLSchema" xmlns:xs="http://www.w3.org/2001/XMLSchema" xmlns:p="http://schemas.microsoft.com/office/2006/metadata/properties" xmlns:ns1="http://schemas.microsoft.com/sharepoint/v3" xmlns:ns3="39f27f9c-8e83-409c-8121-69bdfadd4fc6" xmlns:ns4="98ef5a45-746f-4164-b484-119588967ac4" targetNamespace="http://schemas.microsoft.com/office/2006/metadata/properties" ma:root="true" ma:fieldsID="5ad607e28ab4129d824da402dbc67a4a" ns1:_="" ns3:_="" ns4:_="">
    <xsd:import namespace="http://schemas.microsoft.com/sharepoint/v3"/>
    <xsd:import namespace="39f27f9c-8e83-409c-8121-69bdfadd4fc6"/>
    <xsd:import namespace="98ef5a45-746f-4164-b484-119588967ac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f27f9c-8e83-409c-8121-69bdfadd4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ef5a45-746f-4164-b484-119588967ac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4E712D1-2CA8-4463-A6F2-334CA2C96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f27f9c-8e83-409c-8121-69bdfadd4fc6"/>
    <ds:schemaRef ds:uri="98ef5a45-746f-4164-b484-119588967a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C74BD8-D8F9-4126-86E0-02DF76DBF1BB}">
  <ds:schemaRefs>
    <ds:schemaRef ds:uri="http://schemas.microsoft.com/sharepoint/v3/contenttype/forms"/>
  </ds:schemaRefs>
</ds:datastoreItem>
</file>

<file path=customXml/itemProps3.xml><?xml version="1.0" encoding="utf-8"?>
<ds:datastoreItem xmlns:ds="http://schemas.openxmlformats.org/officeDocument/2006/customXml" ds:itemID="{5A66689D-08ED-4917-9715-D319BDB73A71}">
  <ds:schemaRefs>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http://www.w3.org/XML/1998/namespace"/>
    <ds:schemaRef ds:uri="39f27f9c-8e83-409c-8121-69bdfadd4fc6"/>
    <ds:schemaRef ds:uri="98ef5a45-746f-4164-b484-119588967ac4"/>
    <ds:schemaRef ds:uri="http://schemas.microsoft.com/office/2006/documentManagement/typ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33</TotalTime>
  <Words>301</Words>
  <Application>Microsoft Office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Twinkl</vt:lpstr>
      <vt:lpstr>Tuffy</vt:lpstr>
      <vt:lpstr>Sassoon Infant Rg</vt:lpstr>
      <vt:lpstr>Arial</vt:lpstr>
      <vt:lpstr>Calibri</vt:lpstr>
      <vt:lpstr>Office Theme</vt:lpstr>
      <vt:lpstr>PowerPoint Presentation</vt:lpstr>
      <vt:lpstr>PowerPoint Presentation</vt:lpstr>
      <vt:lpstr>PowerPoint Presentation</vt:lpstr>
      <vt:lpstr>Starter Activity</vt:lpstr>
      <vt:lpstr>What is the Qur’an?</vt:lpstr>
      <vt:lpstr>What is the Qur’an?</vt:lpstr>
      <vt:lpstr>The Qur’an Activity</vt:lpstr>
      <vt:lpstr>The Qur’an</vt:lpstr>
      <vt:lpstr>Plenary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Sally Naisby</dc:creator>
  <cp:lastModifiedBy>Hannah Kilvington</cp:lastModifiedBy>
  <cp:revision>8</cp:revision>
  <dcterms:created xsi:type="dcterms:W3CDTF">2019-03-26T15:35:38Z</dcterms:created>
  <dcterms:modified xsi:type="dcterms:W3CDTF">2021-01-07T13:57:45Z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