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406" r:id="rId6"/>
    <p:sldId id="392" r:id="rId7"/>
    <p:sldId id="390" r:id="rId8"/>
    <p:sldId id="361" r:id="rId9"/>
    <p:sldId id="393" r:id="rId10"/>
    <p:sldId id="360" r:id="rId11"/>
    <p:sldId id="397" r:id="rId12"/>
    <p:sldId id="394" r:id="rId13"/>
    <p:sldId id="398" r:id="rId14"/>
    <p:sldId id="395" r:id="rId15"/>
    <p:sldId id="399" r:id="rId16"/>
    <p:sldId id="396" r:id="rId17"/>
    <p:sldId id="400" r:id="rId18"/>
    <p:sldId id="314" r:id="rId19"/>
    <p:sldId id="401" r:id="rId20"/>
    <p:sldId id="386" r:id="rId21"/>
    <p:sldId id="403" r:id="rId22"/>
    <p:sldId id="402" r:id="rId23"/>
    <p:sldId id="407" r:id="rId24"/>
    <p:sldId id="404"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B3DB7"/>
    <a:srgbClr val="EAB0E2"/>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AF60BB-DADC-4E91-85DE-87FA6D3ABD50}" v="75" dt="2019-11-11T14:59:24.5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03"/>
    <p:restoredTop sz="94662"/>
  </p:normalViewPr>
  <p:slideViewPr>
    <p:cSldViewPr snapToGrid="0">
      <p:cViewPr varScale="1">
        <p:scale>
          <a:sx n="68" d="100"/>
          <a:sy n="68" d="100"/>
        </p:scale>
        <p:origin x="15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C43C518-2E58-4E98-8F61-29A47E1D445A}" type="datetimeFigureOut">
              <a:rPr lang="en-GB" smtClean="0"/>
              <a:t>14/01/2021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26868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43C518-2E58-4E98-8F61-29A47E1D445A}" type="datetimeFigureOut">
              <a:rPr lang="en-GB" smtClean="0"/>
              <a:t>14/01/2021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1174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43C518-2E58-4E98-8F61-29A47E1D445A}" type="datetimeFigureOut">
              <a:rPr lang="en-GB" smtClean="0"/>
              <a:t>14/01/2021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30399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43C518-2E58-4E98-8F61-29A47E1D445A}" type="datetimeFigureOut">
              <a:rPr lang="en-GB" smtClean="0"/>
              <a:t>14/01/2021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1466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43C518-2E58-4E98-8F61-29A47E1D445A}" type="datetimeFigureOut">
              <a:rPr lang="en-GB" smtClean="0"/>
              <a:t>14/01/2021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681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C43C518-2E58-4E98-8F61-29A47E1D445A}" type="datetimeFigureOut">
              <a:rPr lang="en-GB" smtClean="0"/>
              <a:t>14/01/2021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09313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C43C518-2E58-4E98-8F61-29A47E1D445A}" type="datetimeFigureOut">
              <a:rPr lang="en-GB" smtClean="0"/>
              <a:t>14/01/2021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3213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43C518-2E58-4E98-8F61-29A47E1D445A}" type="datetimeFigureOut">
              <a:rPr lang="en-GB" smtClean="0"/>
              <a:t>14/01/2021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23283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3C518-2E58-4E98-8F61-29A47E1D445A}" type="datetimeFigureOut">
              <a:rPr lang="en-GB" smtClean="0"/>
              <a:t>14/01/2021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13106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14/01/2021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3876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14/01/2021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4584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C518-2E58-4E98-8F61-29A47E1D445A}" type="datetimeFigureOut">
              <a:rPr lang="en-GB" smtClean="0"/>
              <a:t>14/01/2021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0018D-5503-4B9E-8996-530C5B2D4BAD}" type="slidenum">
              <a:rPr lang="en-GB" smtClean="0"/>
              <a:t>‹#›</a:t>
            </a:fld>
            <a:endParaRPr lang="en-GB"/>
          </a:p>
        </p:txBody>
      </p:sp>
    </p:spTree>
    <p:extLst>
      <p:ext uri="{BB962C8B-B14F-4D97-AF65-F5344CB8AC3E}">
        <p14:creationId xmlns:p14="http://schemas.microsoft.com/office/powerpoint/2010/main" val="425241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rvey.zohopublic.eu/zs/V2BBWx"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lassroomsecrets.co.uk/search/?fwp_topic=gps-scheme-of-work" TargetMode="External"/><Relationship Id="rId2" Type="http://schemas.openxmlformats.org/officeDocument/2006/relationships/hyperlink" Target="https://classroomsecrets.co.uk/content-domain-filter/?fwp_contentdomain=2g2.3"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classroomsecrets.co.uk/recognising-commands-year-2-sentence-types-1-resource-pack"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673B032-AD64-4587-BD34-99FF0A323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1600" b="1" u="sng" dirty="0">
                <a:solidFill>
                  <a:srgbClr val="E7E6E6">
                    <a:lumMod val="50000"/>
                  </a:srgbClr>
                </a:solidFill>
                <a:latin typeface="Century Gothic" panose="020B0502020202020204" pitchFamily="34" charset="0"/>
              </a:rPr>
              <a:t>LIFE/work balance</a:t>
            </a:r>
            <a:endParaRPr lang="en-GB" sz="1600" b="1" dirty="0">
              <a:solidFill>
                <a:srgbClr val="E7E6E6">
                  <a:lumMod val="25000"/>
                </a:srgbClr>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r>
              <a:rPr lang="en-GB" sz="1600" b="1" dirty="0">
                <a:solidFill>
                  <a:prstClr val="black"/>
                </a:solidFill>
                <a:latin typeface="Century Gothic" panose="020B0502020202020204" pitchFamily="34" charset="0"/>
              </a:rPr>
              <a:t>We have started a #</a:t>
            </a:r>
            <a:r>
              <a:rPr lang="en-GB" sz="1600" b="1" dirty="0" err="1">
                <a:solidFill>
                  <a:prstClr val="black"/>
                </a:solidFill>
                <a:latin typeface="Century Gothic" panose="020B0502020202020204" pitchFamily="34" charset="0"/>
              </a:rPr>
              <a:t>LIFEworkbalance</a:t>
            </a:r>
            <a:r>
              <a:rPr lang="en-GB" sz="1600" b="1" dirty="0">
                <a:solidFill>
                  <a:prstClr val="black"/>
                </a:solidFill>
                <a:latin typeface="Century Gothic" panose="020B0502020202020204" pitchFamily="34" charset="0"/>
              </a:rPr>
              <a:t> campaign and we need your help to complete our LIFE/work balance survey.</a:t>
            </a:r>
          </a:p>
          <a:p>
            <a:pPr lvl="0">
              <a:defRPr/>
            </a:pPr>
            <a:endParaRPr lang="en-GB" sz="1600" b="1" dirty="0">
              <a:solidFill>
                <a:prstClr val="black"/>
              </a:solidFill>
              <a:latin typeface="Century Gothic" panose="020B0502020202020204" pitchFamily="34" charset="0"/>
            </a:endParaRPr>
          </a:p>
          <a:p>
            <a:pPr lvl="0">
              <a:defRPr/>
            </a:pPr>
            <a:br>
              <a:rPr lang="en-GB" sz="1600" b="1" dirty="0">
                <a:solidFill>
                  <a:prstClr val="black"/>
                </a:solidFill>
                <a:latin typeface="Century Gothic" panose="020B0502020202020204" pitchFamily="34" charset="0"/>
              </a:rPr>
            </a:br>
            <a:r>
              <a:rPr lang="en-GB" sz="1600" b="1" dirty="0">
                <a:solidFill>
                  <a:prstClr val="black"/>
                </a:solidFill>
                <a:latin typeface="Century Gothic" panose="020B0502020202020204" pitchFamily="34" charset="0"/>
              </a:rPr>
              <a:t>We hope to publish the results soon, so please give 15 minutes of your time to help us get a true picture of school life.</a:t>
            </a:r>
          </a:p>
          <a:p>
            <a:pPr lvl="0">
              <a:defRPr/>
            </a:pPr>
            <a:endParaRPr lang="en-GB" sz="1600" b="1" dirty="0">
              <a:solidFill>
                <a:prstClr val="black"/>
              </a:solidFill>
              <a:latin typeface="Century Gothic" panose="020B0502020202020204" pitchFamily="34" charset="0"/>
            </a:endParaRPr>
          </a:p>
          <a:p>
            <a:pPr lvl="0">
              <a:defRPr/>
            </a:pPr>
            <a:endParaRPr lang="en-GB" sz="1600" b="1" dirty="0">
              <a:solidFill>
                <a:prstClr val="black"/>
              </a:solidFill>
              <a:latin typeface="Century Gothic" panose="020B0502020202020204" pitchFamily="34" charset="0"/>
            </a:endParaRPr>
          </a:p>
          <a:p>
            <a:pPr lvl="0">
              <a:defRPr/>
            </a:pPr>
            <a:r>
              <a:rPr lang="en-GB" sz="1600" b="1" dirty="0">
                <a:solidFill>
                  <a:prstClr val="black"/>
                </a:solidFill>
                <a:latin typeface="Century Gothic" panose="020B0502020202020204" pitchFamily="34" charset="0"/>
              </a:rPr>
              <a:t>Want to be a part of this campaign? Take the </a:t>
            </a:r>
            <a:r>
              <a:rPr lang="en-GB" sz="1600" b="1" dirty="0">
                <a:solidFill>
                  <a:prstClr val="black"/>
                </a:solidFill>
                <a:latin typeface="Century Gothic" panose="020B0502020202020204" pitchFamily="34" charset="0"/>
                <a:hlinkClick r:id="rId2"/>
              </a:rPr>
              <a:t>survey</a:t>
            </a:r>
            <a:r>
              <a:rPr lang="en-GB" sz="1600" b="1" dirty="0">
                <a:solidFill>
                  <a:prstClr val="black"/>
                </a:solidFill>
                <a:latin typeface="Century Gothic" panose="020B0502020202020204" pitchFamily="34" charset="0"/>
              </a:rPr>
              <a:t> on our website and share it with your colleagues!</a:t>
            </a:r>
            <a:endParaRPr lang="en-GB" sz="1600" b="1" dirty="0">
              <a:solidFill>
                <a:schemeClr val="tx1"/>
              </a:solidFill>
              <a:latin typeface="Century Gothic" panose="020B0502020202020204" pitchFamily="34" charset="0"/>
            </a:endParaRPr>
          </a:p>
          <a:p>
            <a:pPr lvl="0" algn="ctr"/>
            <a:endParaRPr lang="en-GB" sz="1600" b="1" dirty="0">
              <a:solidFill>
                <a:schemeClr val="tx1"/>
              </a:solidFill>
              <a:latin typeface="Century Gothic" panose="020B0502020202020204" pitchFamily="34" charset="0"/>
            </a:endParaRPr>
          </a:p>
        </p:txBody>
      </p:sp>
      <p:pic>
        <p:nvPicPr>
          <p:cNvPr id="7" name="Picture 6">
            <a:extLst>
              <a:ext uri="{FF2B5EF4-FFF2-40B4-BE49-F238E27FC236}">
                <a16:creationId xmlns:a16="http://schemas.microsoft.com/office/drawing/2014/main" id="{1DAD6B6F-4EFF-48F2-9E37-ADB5F823FF54}"/>
              </a:ext>
            </a:extLst>
          </p:cNvPr>
          <p:cNvPicPr>
            <a:picLocks noChangeAspect="1"/>
          </p:cNvPicPr>
          <p:nvPr/>
        </p:nvPicPr>
        <p:blipFill rotWithShape="1">
          <a:blip r:embed="rId3">
            <a:extLst>
              <a:ext uri="{28A0092B-C50C-407E-A947-70E740481C1C}">
                <a14:useLocalDpi xmlns:a14="http://schemas.microsoft.com/office/drawing/2010/main" val="0"/>
              </a:ext>
            </a:extLst>
          </a:blip>
          <a:srcRect t="24366"/>
          <a:stretch/>
        </p:blipFill>
        <p:spPr>
          <a:xfrm>
            <a:off x="793488" y="789271"/>
            <a:ext cx="7557025" cy="4040703"/>
          </a:xfrm>
          <a:prstGeom prst="rect">
            <a:avLst/>
          </a:prstGeom>
        </p:spPr>
      </p:pic>
      <p:pic>
        <p:nvPicPr>
          <p:cNvPr id="8" name="Picture 7" descr="A close up of a sign&#10;&#10;Description generated with high confidence">
            <a:extLst>
              <a:ext uri="{FF2B5EF4-FFF2-40B4-BE49-F238E27FC236}">
                <a16:creationId xmlns:a16="http://schemas.microsoft.com/office/drawing/2014/main" id="{0EF9D809-38BA-4C9F-AAE2-681885D258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9" name="TextBox 8">
            <a:extLst>
              <a:ext uri="{FF2B5EF4-FFF2-40B4-BE49-F238E27FC236}">
                <a16:creationId xmlns:a16="http://schemas.microsoft.com/office/drawing/2014/main" id="{7705C028-07EC-4355-9C0F-A94E6CDB480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2637481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2</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Does this command need an exclamation mark or a full stop?  </a:t>
            </a: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Please can you pass the salt.</a:t>
            </a:r>
          </a:p>
          <a:p>
            <a:pPr lvl="0" defTabSz="685800">
              <a:defRPr/>
            </a:pPr>
            <a:endParaRPr lang="en-GB" sz="2800" b="1" dirty="0">
              <a:solidFill>
                <a:srgbClr val="FF0000"/>
              </a:solidFill>
              <a:latin typeface="Century Gothic" panose="020B0502020202020204" pitchFamily="34" charset="0"/>
            </a:endParaRPr>
          </a:p>
          <a:p>
            <a:pPr lvl="0" defTabSz="685800">
              <a:defRPr/>
            </a:pPr>
            <a:endParaRPr lang="en-GB" sz="2800" b="1" dirty="0">
              <a:solidFill>
                <a:srgbClr val="FF0000"/>
              </a:solidFill>
              <a:latin typeface="Century Gothic" panose="020B0502020202020204" pitchFamily="34" charset="0"/>
            </a:endParaRPr>
          </a:p>
          <a:p>
            <a:pPr lvl="0" defTabSz="685800">
              <a:defRPr/>
            </a:pPr>
            <a:r>
              <a:rPr lang="en-GB" sz="2000" b="1" dirty="0">
                <a:solidFill>
                  <a:srgbClr val="FF0000"/>
                </a:solidFill>
                <a:latin typeface="Century Gothic" panose="020B0502020202020204" pitchFamily="34" charset="0"/>
              </a:rPr>
              <a:t>A full stop because it is a polite request.</a:t>
            </a:r>
            <a:endParaRPr lang="en-GB" sz="1600" b="1" dirty="0">
              <a:solidFill>
                <a:srgbClr val="FF0000"/>
              </a:solidFill>
              <a:latin typeface="Century Gothic" panose="020B0502020202020204" pitchFamily="34" charset="0"/>
            </a:endParaRPr>
          </a:p>
        </p:txBody>
      </p:sp>
      <p:pic>
        <p:nvPicPr>
          <p:cNvPr id="6" name="Picture 5" descr="A close up of a sign&#10;&#10;Description generated with high confidence">
            <a:extLst>
              <a:ext uri="{FF2B5EF4-FFF2-40B4-BE49-F238E27FC236}">
                <a16:creationId xmlns:a16="http://schemas.microsoft.com/office/drawing/2014/main" id="{AA5060D3-B4BC-4241-93EE-EDDAE35C49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DDDD93C3-FF81-4EFA-9894-1C75A2368F6D}"/>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2819689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3</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True or false? This command tells a person what to do.</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Run away from the monster! </a:t>
            </a:r>
            <a:endParaRPr lang="en-GB" sz="1600" b="1" dirty="0">
              <a:solidFill>
                <a:schemeClr val="tx1"/>
              </a:solidFill>
              <a:latin typeface="Century Gothic" panose="020B0502020202020204" pitchFamily="34" charset="0"/>
            </a:endParaRPr>
          </a:p>
        </p:txBody>
      </p:sp>
      <p:pic>
        <p:nvPicPr>
          <p:cNvPr id="6" name="Picture 5" descr="A close up of a sign&#10;&#10;Description generated with high confidence">
            <a:extLst>
              <a:ext uri="{FF2B5EF4-FFF2-40B4-BE49-F238E27FC236}">
                <a16:creationId xmlns:a16="http://schemas.microsoft.com/office/drawing/2014/main" id="{B2122005-12EC-4CA9-BB03-F3F557B200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C15AB2FF-E99A-4A9B-91BC-FDCFA6843AF9}"/>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122812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3</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True or false? This command tells a person what to do.</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Run away from the monster! </a:t>
            </a:r>
          </a:p>
          <a:p>
            <a:endParaRPr lang="en-GB" sz="2800" b="1" dirty="0">
              <a:solidFill>
                <a:schemeClr val="tx1"/>
              </a:solidFill>
              <a:latin typeface="Century Gothic" panose="020B0502020202020204" pitchFamily="34" charset="0"/>
            </a:endParaRPr>
          </a:p>
          <a:p>
            <a:endParaRPr lang="en-GB" sz="2800" b="1" dirty="0">
              <a:solidFill>
                <a:schemeClr val="tx1"/>
              </a:solidFill>
              <a:latin typeface="Century Gothic" panose="020B0502020202020204" pitchFamily="34" charset="0"/>
            </a:endParaRPr>
          </a:p>
          <a:p>
            <a:r>
              <a:rPr lang="en-GB" sz="2000" b="1" dirty="0">
                <a:solidFill>
                  <a:srgbClr val="FF0000"/>
                </a:solidFill>
                <a:latin typeface="Century Gothic" panose="020B0502020202020204" pitchFamily="34" charset="0"/>
              </a:rPr>
              <a:t>True.</a:t>
            </a:r>
            <a:endParaRPr lang="en-GB" b="1" dirty="0">
              <a:solidFill>
                <a:srgbClr val="FF0000"/>
              </a:solidFill>
              <a:latin typeface="Century Gothic" panose="020B0502020202020204" pitchFamily="34" charset="0"/>
            </a:endParaRPr>
          </a:p>
        </p:txBody>
      </p:sp>
      <p:pic>
        <p:nvPicPr>
          <p:cNvPr id="6" name="Picture 5" descr="A close up of a sign&#10;&#10;Description generated with high confidence">
            <a:extLst>
              <a:ext uri="{FF2B5EF4-FFF2-40B4-BE49-F238E27FC236}">
                <a16:creationId xmlns:a16="http://schemas.microsoft.com/office/drawing/2014/main" id="{23B01FA3-1704-4C7B-B921-E8CD953E72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3E28CA3E-7872-4459-885D-4BC8D5A3F515}"/>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69555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4</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Which command is correct?  </a:t>
            </a: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A. Always use your manners?</a:t>
            </a:r>
          </a:p>
          <a:p>
            <a:pPr marL="228600" lvl="0" indent="-228600" defTabSz="685800">
              <a:buFontTx/>
              <a:buAutoNum type="alphaUcPeriod"/>
              <a:defRPr/>
            </a:pPr>
            <a:endParaRPr lang="en-GB" sz="2000" b="1" dirty="0">
              <a:solidFill>
                <a:schemeClr val="tx1"/>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B. always use your manners!</a:t>
            </a:r>
          </a:p>
          <a:p>
            <a:pPr marL="228600" lvl="0" indent="-228600" defTabSz="685800">
              <a:buFontTx/>
              <a:buAutoNum type="alphaUcPeriod"/>
              <a:defRPr/>
            </a:pPr>
            <a:endParaRPr lang="en-GB" sz="2000" b="1" dirty="0">
              <a:solidFill>
                <a:schemeClr val="tx1"/>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C. always use your manners.</a:t>
            </a:r>
          </a:p>
          <a:p>
            <a:pPr lvl="0" defTabSz="685800">
              <a:defRPr/>
            </a:pPr>
            <a:endParaRPr lang="en-GB" sz="2000" b="1" dirty="0">
              <a:solidFill>
                <a:schemeClr val="tx1"/>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D. Always use your manners.</a:t>
            </a:r>
          </a:p>
        </p:txBody>
      </p:sp>
      <p:pic>
        <p:nvPicPr>
          <p:cNvPr id="6" name="Picture 5" descr="A close up of a sign&#10;&#10;Description generated with high confidence">
            <a:extLst>
              <a:ext uri="{FF2B5EF4-FFF2-40B4-BE49-F238E27FC236}">
                <a16:creationId xmlns:a16="http://schemas.microsoft.com/office/drawing/2014/main" id="{1663D5B3-72D8-4CB1-B359-9D06838413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8F9059A7-62E2-4880-AFFE-E8336C434A10}"/>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558109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4</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Which command is correct?  </a:t>
            </a: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r>
              <a:rPr lang="en-GB" sz="2000" b="1" dirty="0">
                <a:solidFill>
                  <a:schemeClr val="bg1">
                    <a:lumMod val="65000"/>
                  </a:schemeClr>
                </a:solidFill>
                <a:latin typeface="Century Gothic" panose="020B0502020202020204" pitchFamily="34" charset="0"/>
              </a:rPr>
              <a:t>A. Always use your manners?</a:t>
            </a:r>
          </a:p>
          <a:p>
            <a:pPr marL="228600" lvl="0" indent="-228600" defTabSz="685800">
              <a:buFontTx/>
              <a:buAutoNum type="alphaUcPeriod"/>
              <a:defRPr/>
            </a:pPr>
            <a:endParaRPr lang="en-GB" sz="2000" b="1" dirty="0">
              <a:solidFill>
                <a:schemeClr val="bg1">
                  <a:lumMod val="65000"/>
                </a:schemeClr>
              </a:solidFill>
              <a:latin typeface="Century Gothic" panose="020B0502020202020204" pitchFamily="34" charset="0"/>
            </a:endParaRPr>
          </a:p>
          <a:p>
            <a:pPr lvl="0" defTabSz="685800">
              <a:defRPr/>
            </a:pPr>
            <a:r>
              <a:rPr lang="en-GB" sz="2000" b="1" dirty="0">
                <a:solidFill>
                  <a:schemeClr val="bg1">
                    <a:lumMod val="65000"/>
                  </a:schemeClr>
                </a:solidFill>
                <a:latin typeface="Century Gothic" panose="020B0502020202020204" pitchFamily="34" charset="0"/>
              </a:rPr>
              <a:t>B. always use your manners!</a:t>
            </a:r>
          </a:p>
          <a:p>
            <a:pPr marL="228600" lvl="0" indent="-228600" defTabSz="685800">
              <a:buFontTx/>
              <a:buAutoNum type="alphaUcPeriod"/>
              <a:defRPr/>
            </a:pPr>
            <a:endParaRPr lang="en-GB" sz="2000" b="1" dirty="0">
              <a:solidFill>
                <a:schemeClr val="bg1">
                  <a:lumMod val="65000"/>
                </a:schemeClr>
              </a:solidFill>
              <a:latin typeface="Century Gothic" panose="020B0502020202020204" pitchFamily="34" charset="0"/>
            </a:endParaRPr>
          </a:p>
          <a:p>
            <a:pPr lvl="0" defTabSz="685800">
              <a:defRPr/>
            </a:pPr>
            <a:r>
              <a:rPr lang="en-GB" sz="2000" b="1" dirty="0">
                <a:solidFill>
                  <a:schemeClr val="bg1">
                    <a:lumMod val="65000"/>
                  </a:schemeClr>
                </a:solidFill>
                <a:latin typeface="Century Gothic" panose="020B0502020202020204" pitchFamily="34" charset="0"/>
              </a:rPr>
              <a:t>C. always use your manners.</a:t>
            </a:r>
          </a:p>
          <a:p>
            <a:pPr lvl="0" defTabSz="685800">
              <a:defRPr/>
            </a:pPr>
            <a:endParaRPr lang="en-GB" sz="2000" b="1" dirty="0">
              <a:solidFill>
                <a:schemeClr val="tx1"/>
              </a:solidFill>
              <a:latin typeface="Century Gothic" panose="020B0502020202020204" pitchFamily="34" charset="0"/>
            </a:endParaRPr>
          </a:p>
          <a:p>
            <a:pPr lvl="0" defTabSz="685800">
              <a:defRPr/>
            </a:pPr>
            <a:r>
              <a:rPr lang="en-GB" sz="2000" b="1" dirty="0">
                <a:solidFill>
                  <a:srgbClr val="FF0000"/>
                </a:solidFill>
                <a:latin typeface="Century Gothic" panose="020B0502020202020204" pitchFamily="34" charset="0"/>
              </a:rPr>
              <a:t>D. Always use your manners.</a:t>
            </a:r>
          </a:p>
          <a:p>
            <a:pPr lvl="0" defTabSz="685800">
              <a:defRPr/>
            </a:pPr>
            <a:endParaRPr lang="en-GB" sz="2800" b="1" dirty="0">
              <a:solidFill>
                <a:srgbClr val="FF0000"/>
              </a:solidFill>
              <a:latin typeface="Century Gothic" panose="020B0502020202020204" pitchFamily="34" charset="0"/>
            </a:endParaRPr>
          </a:p>
          <a:p>
            <a:pPr defTabSz="685800">
              <a:defRPr/>
            </a:pPr>
            <a:r>
              <a:rPr lang="en-GB" sz="2000" b="1" dirty="0">
                <a:solidFill>
                  <a:srgbClr val="FF0000"/>
                </a:solidFill>
                <a:latin typeface="Century Gothic" panose="020B0502020202020204" pitchFamily="34" charset="0"/>
              </a:rPr>
              <a:t>D is correct because it has a capital letter and a full stop.  </a:t>
            </a:r>
          </a:p>
          <a:p>
            <a:pPr lvl="0" defTabSz="685800">
              <a:defRPr/>
            </a:pPr>
            <a:endParaRPr lang="en-GB" sz="2800" b="1" dirty="0">
              <a:solidFill>
                <a:srgbClr val="FF0000"/>
              </a:solidFill>
              <a:latin typeface="Century Gothic" panose="020B0502020202020204" pitchFamily="34" charset="0"/>
            </a:endParaRPr>
          </a:p>
        </p:txBody>
      </p:sp>
      <p:pic>
        <p:nvPicPr>
          <p:cNvPr id="6" name="Picture 5" descr="A close up of a sign&#10;&#10;Description generated with high confidence">
            <a:extLst>
              <a:ext uri="{FF2B5EF4-FFF2-40B4-BE49-F238E27FC236}">
                <a16:creationId xmlns:a16="http://schemas.microsoft.com/office/drawing/2014/main" id="{DFFB234B-1A6A-4169-AF56-5957A97BBD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30F44DC0-8D4C-4C08-8C83-2B0CE1FAC6D4}"/>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76582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Application 1</a:t>
            </a:r>
          </a:p>
          <a:p>
            <a:pPr algn="ctr"/>
            <a:endParaRPr lang="en-GB" sz="2000" b="1" u="sng" dirty="0">
              <a:solidFill>
                <a:schemeClr val="bg2">
                  <a:lumMod val="50000"/>
                </a:schemeClr>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Create a command using some of the cards below.</a:t>
            </a:r>
          </a:p>
        </p:txBody>
      </p:sp>
      <p:sp>
        <p:nvSpPr>
          <p:cNvPr id="6" name="Rectangle: Rounded Corners 20">
            <a:extLst>
              <a:ext uri="{FF2B5EF4-FFF2-40B4-BE49-F238E27FC236}">
                <a16:creationId xmlns:a16="http://schemas.microsoft.com/office/drawing/2014/main" id="{503F81A4-DA6D-E64D-BE3F-53BFD87557FF}"/>
              </a:ext>
            </a:extLst>
          </p:cNvPr>
          <p:cNvSpPr/>
          <p:nvPr/>
        </p:nvSpPr>
        <p:spPr>
          <a:xfrm>
            <a:off x="2108420" y="1550967"/>
            <a:ext cx="1694172" cy="565436"/>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down </a:t>
            </a:r>
          </a:p>
        </p:txBody>
      </p:sp>
      <p:sp>
        <p:nvSpPr>
          <p:cNvPr id="7" name="Rectangle: Rounded Corners 24">
            <a:extLst>
              <a:ext uri="{FF2B5EF4-FFF2-40B4-BE49-F238E27FC236}">
                <a16:creationId xmlns:a16="http://schemas.microsoft.com/office/drawing/2014/main" id="{628F5BFF-D18E-634C-8F2C-986DA3418990}"/>
              </a:ext>
            </a:extLst>
          </p:cNvPr>
          <p:cNvSpPr/>
          <p:nvPr/>
        </p:nvSpPr>
        <p:spPr>
          <a:xfrm>
            <a:off x="5126758" y="1550967"/>
            <a:ext cx="1694172" cy="565436"/>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get</a:t>
            </a:r>
          </a:p>
        </p:txBody>
      </p:sp>
      <p:sp>
        <p:nvSpPr>
          <p:cNvPr id="8" name="Rectangle: Rounded Corners 25">
            <a:extLst>
              <a:ext uri="{FF2B5EF4-FFF2-40B4-BE49-F238E27FC236}">
                <a16:creationId xmlns:a16="http://schemas.microsoft.com/office/drawing/2014/main" id="{0C567C4D-0AEE-F24C-A93E-478C197A3A07}"/>
              </a:ext>
            </a:extLst>
          </p:cNvPr>
          <p:cNvSpPr/>
          <p:nvPr/>
        </p:nvSpPr>
        <p:spPr>
          <a:xfrm>
            <a:off x="2108420" y="2250056"/>
            <a:ext cx="1694172" cy="565436"/>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up</a:t>
            </a:r>
          </a:p>
        </p:txBody>
      </p:sp>
      <p:sp>
        <p:nvSpPr>
          <p:cNvPr id="9" name="Rectangle: Rounded Corners 26">
            <a:extLst>
              <a:ext uri="{FF2B5EF4-FFF2-40B4-BE49-F238E27FC236}">
                <a16:creationId xmlns:a16="http://schemas.microsoft.com/office/drawing/2014/main" id="{FCA629BC-E646-9649-B133-5FE0CEC7DD07}"/>
              </a:ext>
            </a:extLst>
          </p:cNvPr>
          <p:cNvSpPr/>
          <p:nvPr/>
        </p:nvSpPr>
        <p:spPr>
          <a:xfrm>
            <a:off x="5126758" y="2251298"/>
            <a:ext cx="1694172" cy="565436"/>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a:t>
            </a:r>
          </a:p>
        </p:txBody>
      </p:sp>
      <p:sp>
        <p:nvSpPr>
          <p:cNvPr id="10" name="Rectangle: Rounded Corners 28">
            <a:extLst>
              <a:ext uri="{FF2B5EF4-FFF2-40B4-BE49-F238E27FC236}">
                <a16:creationId xmlns:a16="http://schemas.microsoft.com/office/drawing/2014/main" id="{DF817AD5-CD2D-704E-9780-76515BE43152}"/>
              </a:ext>
            </a:extLst>
          </p:cNvPr>
          <p:cNvSpPr/>
          <p:nvPr/>
        </p:nvSpPr>
        <p:spPr>
          <a:xfrm>
            <a:off x="2108420" y="2949145"/>
            <a:ext cx="1694172" cy="565436"/>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a:t>
            </a:r>
          </a:p>
        </p:txBody>
      </p:sp>
      <p:sp>
        <p:nvSpPr>
          <p:cNvPr id="11" name="Rectangle: Rounded Corners 29">
            <a:extLst>
              <a:ext uri="{FF2B5EF4-FFF2-40B4-BE49-F238E27FC236}">
                <a16:creationId xmlns:a16="http://schemas.microsoft.com/office/drawing/2014/main" id="{63C16E6E-AB0E-7B4C-8BE2-F0FFBFBCB142}"/>
              </a:ext>
            </a:extLst>
          </p:cNvPr>
          <p:cNvSpPr/>
          <p:nvPr/>
        </p:nvSpPr>
        <p:spPr>
          <a:xfrm>
            <a:off x="5126758" y="2951629"/>
            <a:ext cx="1694172" cy="565436"/>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from</a:t>
            </a:r>
          </a:p>
        </p:txBody>
      </p:sp>
      <p:sp>
        <p:nvSpPr>
          <p:cNvPr id="12" name="Rectangle: Rounded Corners 30">
            <a:extLst>
              <a:ext uri="{FF2B5EF4-FFF2-40B4-BE49-F238E27FC236}">
                <a16:creationId xmlns:a16="http://schemas.microsoft.com/office/drawing/2014/main" id="{B2B877AB-31B8-794C-BF6C-7951D113E488}"/>
              </a:ext>
            </a:extLst>
          </p:cNvPr>
          <p:cNvSpPr/>
          <p:nvPr/>
        </p:nvSpPr>
        <p:spPr>
          <a:xfrm>
            <a:off x="2105479" y="3648233"/>
            <a:ext cx="1694172" cy="565436"/>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there</a:t>
            </a:r>
          </a:p>
        </p:txBody>
      </p:sp>
      <p:sp>
        <p:nvSpPr>
          <p:cNvPr id="13" name="Rectangle: Rounded Corners 31">
            <a:extLst>
              <a:ext uri="{FF2B5EF4-FFF2-40B4-BE49-F238E27FC236}">
                <a16:creationId xmlns:a16="http://schemas.microsoft.com/office/drawing/2014/main" id="{6E2F4D97-380C-DD43-82CC-860418955978}"/>
              </a:ext>
            </a:extLst>
          </p:cNvPr>
          <p:cNvSpPr/>
          <p:nvPr/>
        </p:nvSpPr>
        <p:spPr>
          <a:xfrm>
            <a:off x="5126758" y="3651959"/>
            <a:ext cx="1694172" cy="565436"/>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now</a:t>
            </a:r>
          </a:p>
        </p:txBody>
      </p:sp>
      <p:pic>
        <p:nvPicPr>
          <p:cNvPr id="14" name="Picture 13" descr="A close up of a sign&#10;&#10;Description generated with high confidence">
            <a:extLst>
              <a:ext uri="{FF2B5EF4-FFF2-40B4-BE49-F238E27FC236}">
                <a16:creationId xmlns:a16="http://schemas.microsoft.com/office/drawing/2014/main" id="{D63F3B4D-1BA6-4F16-B396-5DE18FCA29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15" name="TextBox 8">
            <a:extLst>
              <a:ext uri="{FF2B5EF4-FFF2-40B4-BE49-F238E27FC236}">
                <a16:creationId xmlns:a16="http://schemas.microsoft.com/office/drawing/2014/main" id="{82C6C34A-F029-4FA3-B13A-52056AD8D716}"/>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636014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Application 1</a:t>
            </a:r>
          </a:p>
          <a:p>
            <a:pPr algn="ctr"/>
            <a:endParaRPr lang="en-GB" sz="2000" b="1" u="sng" dirty="0">
              <a:solidFill>
                <a:schemeClr val="bg2">
                  <a:lumMod val="50000"/>
                </a:schemeClr>
              </a:solidFill>
              <a:latin typeface="Century Gothic" panose="020B0502020202020204" pitchFamily="34" charset="0"/>
            </a:endParaRPr>
          </a:p>
          <a:p>
            <a:pPr lvl="0"/>
            <a:r>
              <a:rPr lang="en-GB" sz="2000" b="1" dirty="0">
                <a:solidFill>
                  <a:schemeClr val="tx1"/>
                </a:solidFill>
                <a:latin typeface="Century Gothic" panose="020B0502020202020204" pitchFamily="34" charset="0"/>
              </a:rPr>
              <a:t>Create a command using some of the cards below.</a:t>
            </a:r>
          </a:p>
        </p:txBody>
      </p:sp>
      <p:sp>
        <p:nvSpPr>
          <p:cNvPr id="6" name="Rectangle: Rounded Corners 20">
            <a:extLst>
              <a:ext uri="{FF2B5EF4-FFF2-40B4-BE49-F238E27FC236}">
                <a16:creationId xmlns:a16="http://schemas.microsoft.com/office/drawing/2014/main" id="{503F81A4-DA6D-E64D-BE3F-53BFD87557FF}"/>
              </a:ext>
            </a:extLst>
          </p:cNvPr>
          <p:cNvSpPr/>
          <p:nvPr/>
        </p:nvSpPr>
        <p:spPr>
          <a:xfrm>
            <a:off x="2301493" y="3657581"/>
            <a:ext cx="1694172" cy="565436"/>
          </a:xfrm>
          <a:prstGeom prst="round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rgbClr val="FF0000"/>
                </a:solidFill>
                <a:latin typeface="Century Gothic" panose="020B0502020202020204" pitchFamily="34" charset="0"/>
              </a:rPr>
              <a:t>down </a:t>
            </a:r>
          </a:p>
        </p:txBody>
      </p:sp>
      <p:sp>
        <p:nvSpPr>
          <p:cNvPr id="7" name="Rectangle: Rounded Corners 24">
            <a:extLst>
              <a:ext uri="{FF2B5EF4-FFF2-40B4-BE49-F238E27FC236}">
                <a16:creationId xmlns:a16="http://schemas.microsoft.com/office/drawing/2014/main" id="{628F5BFF-D18E-634C-8F2C-986DA3418990}"/>
              </a:ext>
            </a:extLst>
          </p:cNvPr>
          <p:cNvSpPr/>
          <p:nvPr/>
        </p:nvSpPr>
        <p:spPr>
          <a:xfrm>
            <a:off x="412065" y="3657581"/>
            <a:ext cx="1694172" cy="565436"/>
          </a:xfrm>
          <a:prstGeom prst="round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rgbClr val="FF0000"/>
                </a:solidFill>
                <a:latin typeface="Century Gothic" panose="020B0502020202020204" pitchFamily="34" charset="0"/>
              </a:rPr>
              <a:t>Get</a:t>
            </a:r>
          </a:p>
        </p:txBody>
      </p:sp>
      <p:sp>
        <p:nvSpPr>
          <p:cNvPr id="9" name="Rectangle: Rounded Corners 26">
            <a:extLst>
              <a:ext uri="{FF2B5EF4-FFF2-40B4-BE49-F238E27FC236}">
                <a16:creationId xmlns:a16="http://schemas.microsoft.com/office/drawing/2014/main" id="{FCA629BC-E646-9649-B133-5FE0CEC7DD07}"/>
              </a:ext>
            </a:extLst>
          </p:cNvPr>
          <p:cNvSpPr/>
          <p:nvPr/>
        </p:nvSpPr>
        <p:spPr>
          <a:xfrm>
            <a:off x="2301493" y="4426321"/>
            <a:ext cx="1694172" cy="565436"/>
          </a:xfrm>
          <a:prstGeom prst="round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rgbClr val="FF0000"/>
                </a:solidFill>
                <a:latin typeface="Century Gothic" panose="020B0502020202020204" pitchFamily="34" charset="0"/>
              </a:rPr>
              <a:t> !</a:t>
            </a:r>
          </a:p>
        </p:txBody>
      </p:sp>
      <p:sp>
        <p:nvSpPr>
          <p:cNvPr id="11" name="Rectangle: Rounded Corners 29">
            <a:extLst>
              <a:ext uri="{FF2B5EF4-FFF2-40B4-BE49-F238E27FC236}">
                <a16:creationId xmlns:a16="http://schemas.microsoft.com/office/drawing/2014/main" id="{63C16E6E-AB0E-7B4C-8BE2-F0FFBFBCB142}"/>
              </a:ext>
            </a:extLst>
          </p:cNvPr>
          <p:cNvSpPr/>
          <p:nvPr/>
        </p:nvSpPr>
        <p:spPr>
          <a:xfrm>
            <a:off x="4190921" y="3657581"/>
            <a:ext cx="1694172" cy="565436"/>
          </a:xfrm>
          <a:prstGeom prst="round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rgbClr val="FF0000"/>
                </a:solidFill>
                <a:latin typeface="Century Gothic" panose="020B0502020202020204" pitchFamily="34" charset="0"/>
              </a:rPr>
              <a:t>from</a:t>
            </a:r>
          </a:p>
        </p:txBody>
      </p:sp>
      <p:sp>
        <p:nvSpPr>
          <p:cNvPr id="12" name="Rectangle: Rounded Corners 30">
            <a:extLst>
              <a:ext uri="{FF2B5EF4-FFF2-40B4-BE49-F238E27FC236}">
                <a16:creationId xmlns:a16="http://schemas.microsoft.com/office/drawing/2014/main" id="{B2B877AB-31B8-794C-BF6C-7951D113E488}"/>
              </a:ext>
            </a:extLst>
          </p:cNvPr>
          <p:cNvSpPr/>
          <p:nvPr/>
        </p:nvSpPr>
        <p:spPr>
          <a:xfrm>
            <a:off x="6080349" y="3657581"/>
            <a:ext cx="1694172" cy="565436"/>
          </a:xfrm>
          <a:prstGeom prst="round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rgbClr val="FF0000"/>
                </a:solidFill>
                <a:latin typeface="Century Gothic" panose="020B0502020202020204" pitchFamily="34" charset="0"/>
              </a:rPr>
              <a:t>there</a:t>
            </a:r>
          </a:p>
        </p:txBody>
      </p:sp>
      <p:sp>
        <p:nvSpPr>
          <p:cNvPr id="13" name="Rectangle: Rounded Corners 31">
            <a:extLst>
              <a:ext uri="{FF2B5EF4-FFF2-40B4-BE49-F238E27FC236}">
                <a16:creationId xmlns:a16="http://schemas.microsoft.com/office/drawing/2014/main" id="{6E2F4D97-380C-DD43-82CC-860418955978}"/>
              </a:ext>
            </a:extLst>
          </p:cNvPr>
          <p:cNvSpPr/>
          <p:nvPr/>
        </p:nvSpPr>
        <p:spPr>
          <a:xfrm>
            <a:off x="412065" y="4457327"/>
            <a:ext cx="1694172" cy="565436"/>
          </a:xfrm>
          <a:prstGeom prst="round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rgbClr val="FF0000"/>
                </a:solidFill>
                <a:latin typeface="Century Gothic" panose="020B0502020202020204" pitchFamily="34" charset="0"/>
              </a:rPr>
              <a:t>now</a:t>
            </a:r>
          </a:p>
        </p:txBody>
      </p:sp>
      <p:sp>
        <p:nvSpPr>
          <p:cNvPr id="14" name="Rectangle: Rounded Corners 25">
            <a:extLst>
              <a:ext uri="{FF2B5EF4-FFF2-40B4-BE49-F238E27FC236}">
                <a16:creationId xmlns:a16="http://schemas.microsoft.com/office/drawing/2014/main" id="{19A37CD7-042E-8146-922F-8AC8D4A4FB5C}"/>
              </a:ext>
            </a:extLst>
          </p:cNvPr>
          <p:cNvSpPr/>
          <p:nvPr/>
        </p:nvSpPr>
        <p:spPr>
          <a:xfrm>
            <a:off x="2108420" y="2250056"/>
            <a:ext cx="1694172" cy="565436"/>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up</a:t>
            </a:r>
          </a:p>
        </p:txBody>
      </p:sp>
      <p:sp>
        <p:nvSpPr>
          <p:cNvPr id="15" name="Rectangle: Rounded Corners 26">
            <a:extLst>
              <a:ext uri="{FF2B5EF4-FFF2-40B4-BE49-F238E27FC236}">
                <a16:creationId xmlns:a16="http://schemas.microsoft.com/office/drawing/2014/main" id="{0F786795-BCC3-C048-9279-F12A84D2E4A7}"/>
              </a:ext>
            </a:extLst>
          </p:cNvPr>
          <p:cNvSpPr/>
          <p:nvPr/>
        </p:nvSpPr>
        <p:spPr>
          <a:xfrm>
            <a:off x="5126758" y="2251298"/>
            <a:ext cx="1694172" cy="565436"/>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latin typeface="Century Gothic" panose="020B0502020202020204" pitchFamily="34" charset="0"/>
              </a:rPr>
              <a:t>.</a:t>
            </a:r>
          </a:p>
        </p:txBody>
      </p:sp>
      <p:pic>
        <p:nvPicPr>
          <p:cNvPr id="20" name="Picture 19" descr="A close up of a sign&#10;&#10;Description generated with high confidence">
            <a:extLst>
              <a:ext uri="{FF2B5EF4-FFF2-40B4-BE49-F238E27FC236}">
                <a16:creationId xmlns:a16="http://schemas.microsoft.com/office/drawing/2014/main" id="{8B043160-F448-4857-832D-CCB53FD6BD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21" name="TextBox 8">
            <a:extLst>
              <a:ext uri="{FF2B5EF4-FFF2-40B4-BE49-F238E27FC236}">
                <a16:creationId xmlns:a16="http://schemas.microsoft.com/office/drawing/2014/main" id="{09652FB5-C96D-4048-961D-1F235174823A}"/>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2401985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prstClr val="black"/>
                </a:solidFill>
                <a:latin typeface="Century Gothic" panose="020B0502020202020204" pitchFamily="34" charset="0"/>
              </a:rPr>
              <a:t>Which of these are commands? </a:t>
            </a:r>
          </a:p>
          <a:p>
            <a:pPr lvl="0" defTabSz="685800">
              <a:defRPr/>
            </a:pPr>
            <a:endParaRPr lang="en-GB" sz="2000" b="1" dirty="0">
              <a:solidFill>
                <a:prstClr val="black"/>
              </a:solidFill>
              <a:latin typeface="Century Gothic" panose="020B0502020202020204" pitchFamily="34" charset="0"/>
            </a:endParaRPr>
          </a:p>
          <a:p>
            <a:pPr lvl="0" defTabSz="685800">
              <a:defRPr/>
            </a:pPr>
            <a:endParaRPr lang="en-GB" sz="2000" b="1" dirty="0">
              <a:solidFill>
                <a:prstClr val="black"/>
              </a:solidFill>
              <a:latin typeface="Century Gothic" panose="020B0502020202020204" pitchFamily="34" charset="0"/>
            </a:endParaRPr>
          </a:p>
          <a:p>
            <a:pPr lvl="0" defTabSz="685800">
              <a:defRPr/>
            </a:pPr>
            <a:r>
              <a:rPr lang="en-GB" sz="2000" b="1" dirty="0">
                <a:solidFill>
                  <a:prstClr val="black"/>
                </a:solidFill>
                <a:latin typeface="Century Gothic" panose="020B0502020202020204" pitchFamily="34" charset="0"/>
              </a:rPr>
              <a:t>A. I am going on holiday next week.</a:t>
            </a:r>
          </a:p>
          <a:p>
            <a:pPr lvl="0" defTabSz="685800">
              <a:defRPr/>
            </a:pPr>
            <a:endParaRPr lang="en-GB" sz="2000" b="1" dirty="0">
              <a:solidFill>
                <a:prstClr val="black"/>
              </a:solidFill>
              <a:latin typeface="Century Gothic" panose="020B0502020202020204" pitchFamily="34" charset="0"/>
            </a:endParaRPr>
          </a:p>
          <a:p>
            <a:pPr lvl="0" defTabSz="685800">
              <a:defRPr/>
            </a:pPr>
            <a:r>
              <a:rPr lang="en-GB" sz="2000" b="1" dirty="0">
                <a:solidFill>
                  <a:prstClr val="black"/>
                </a:solidFill>
                <a:latin typeface="Century Gothic" panose="020B0502020202020204" pitchFamily="34" charset="0"/>
              </a:rPr>
              <a:t>B. Stop chasing me!    </a:t>
            </a:r>
          </a:p>
          <a:p>
            <a:pPr lvl="0" defTabSz="685800">
              <a:defRPr/>
            </a:pPr>
            <a:endParaRPr lang="en-GB" sz="2000" b="1" dirty="0">
              <a:solidFill>
                <a:prstClr val="black"/>
              </a:solidFill>
              <a:latin typeface="Century Gothic" panose="020B0502020202020204" pitchFamily="34" charset="0"/>
            </a:endParaRPr>
          </a:p>
          <a:p>
            <a:pPr lvl="0" defTabSz="685800">
              <a:defRPr/>
            </a:pPr>
            <a:r>
              <a:rPr lang="en-GB" sz="2000" b="1" dirty="0">
                <a:solidFill>
                  <a:prstClr val="black"/>
                </a:solidFill>
                <a:latin typeface="Century Gothic" panose="020B0502020202020204" pitchFamily="34" charset="0"/>
              </a:rPr>
              <a:t>C. Do you want to share these grapes with me?</a:t>
            </a:r>
          </a:p>
          <a:p>
            <a:pPr lvl="0" defTabSz="685800">
              <a:defRPr/>
            </a:pPr>
            <a:endParaRPr lang="en-GB" sz="2000" b="1" dirty="0">
              <a:solidFill>
                <a:prstClr val="black"/>
              </a:solidFill>
              <a:latin typeface="Century Gothic" panose="020B0502020202020204" pitchFamily="34" charset="0"/>
            </a:endParaRPr>
          </a:p>
          <a:p>
            <a:pPr lvl="0" defTabSz="685800">
              <a:defRPr/>
            </a:pPr>
            <a:r>
              <a:rPr lang="en-GB" sz="2000" b="1" dirty="0">
                <a:solidFill>
                  <a:prstClr val="black"/>
                </a:solidFill>
                <a:latin typeface="Century Gothic" panose="020B0502020202020204" pitchFamily="34" charset="0"/>
              </a:rPr>
              <a:t>D. Please push me on the swing.</a:t>
            </a:r>
          </a:p>
          <a:p>
            <a:pPr lvl="0" defTabSz="685800">
              <a:defRPr/>
            </a:pPr>
            <a:endParaRPr lang="en-GB" sz="2000" b="1" dirty="0">
              <a:solidFill>
                <a:prstClr val="black"/>
              </a:solidFill>
              <a:latin typeface="Century Gothic" panose="020B0502020202020204" pitchFamily="34" charset="0"/>
            </a:endParaRPr>
          </a:p>
          <a:p>
            <a:pPr lvl="0" defTabSz="685800">
              <a:defRPr/>
            </a:pPr>
            <a:endParaRPr lang="en-GB" sz="2000" b="1" dirty="0">
              <a:solidFill>
                <a:prstClr val="black"/>
              </a:solidFill>
              <a:latin typeface="Century Gothic" panose="020B0502020202020204" pitchFamily="34" charset="0"/>
            </a:endParaRPr>
          </a:p>
          <a:p>
            <a:pPr defTabSz="685800">
              <a:defRPr/>
            </a:pPr>
            <a:r>
              <a:rPr lang="en-GB" sz="2000" b="1" dirty="0">
                <a:solidFill>
                  <a:prstClr val="black"/>
                </a:solidFill>
                <a:latin typeface="Century Gothic" panose="020B0502020202020204" pitchFamily="34" charset="0"/>
              </a:rPr>
              <a:t>Explain your answer.</a:t>
            </a:r>
          </a:p>
          <a:p>
            <a:pPr lvl="0" defTabSz="685800">
              <a:defRPr/>
            </a:pPr>
            <a:endParaRPr lang="en-GB" sz="2000" b="1" dirty="0">
              <a:solidFill>
                <a:srgbClr val="FF0000"/>
              </a:solidFill>
              <a:latin typeface="Century Gothic" panose="020B0502020202020204" pitchFamily="34" charset="0"/>
            </a:endParaRPr>
          </a:p>
          <a:p>
            <a:pPr lvl="0" algn="ctr"/>
            <a:endParaRPr lang="en-GB" sz="2400" dirty="0">
              <a:solidFill>
                <a:schemeClr val="tx1"/>
              </a:solidFill>
              <a:latin typeface="SassoonCRInfantMedium" panose="02000603020000020003" pitchFamily="2" charset="0"/>
            </a:endParaRPr>
          </a:p>
          <a:p>
            <a:endParaRPr lang="en-GB" sz="2000" dirty="0">
              <a:solidFill>
                <a:schemeClr val="tx1"/>
              </a:solidFill>
              <a:latin typeface="SassoonCRInfantMedium" panose="02000603020000020003" pitchFamily="2" charset="0"/>
            </a:endParaRPr>
          </a:p>
          <a:p>
            <a:pPr lvl="0" algn="ctr"/>
            <a:endParaRPr lang="en-GB" sz="2400" dirty="0">
              <a:solidFill>
                <a:srgbClr val="FF0000"/>
              </a:solidFill>
              <a:latin typeface="SassoonCRInfantMedium" panose="02000603020000020003" pitchFamily="2" charset="0"/>
            </a:endParaRPr>
          </a:p>
        </p:txBody>
      </p:sp>
      <p:pic>
        <p:nvPicPr>
          <p:cNvPr id="6" name="Picture 5" descr="A close up of a sign&#10;&#10;Description generated with high confidence">
            <a:extLst>
              <a:ext uri="{FF2B5EF4-FFF2-40B4-BE49-F238E27FC236}">
                <a16:creationId xmlns:a16="http://schemas.microsoft.com/office/drawing/2014/main" id="{FA5009C1-BB2D-454C-AFF5-5E8F84241E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5DEF1B42-BBFC-4180-B495-A9759D9A95FD}"/>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10986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prstClr val="black"/>
                </a:solidFill>
                <a:latin typeface="Century Gothic" panose="020B0502020202020204" pitchFamily="34" charset="0"/>
              </a:rPr>
              <a:t>Which of these are commands? </a:t>
            </a:r>
          </a:p>
          <a:p>
            <a:pPr lvl="0" defTabSz="685800">
              <a:defRPr/>
            </a:pPr>
            <a:endParaRPr lang="en-GB" sz="2000" b="1" dirty="0">
              <a:solidFill>
                <a:prstClr val="black"/>
              </a:solidFill>
              <a:latin typeface="Century Gothic" panose="020B0502020202020204" pitchFamily="34" charset="0"/>
            </a:endParaRPr>
          </a:p>
          <a:p>
            <a:pPr lvl="0" defTabSz="685800">
              <a:defRPr/>
            </a:pPr>
            <a:endParaRPr lang="en-GB" sz="2000" b="1" dirty="0">
              <a:solidFill>
                <a:prstClr val="black"/>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A. I am going on holiday next week.</a:t>
            </a:r>
          </a:p>
          <a:p>
            <a:pPr lvl="0" defTabSz="685800">
              <a:defRPr/>
            </a:pPr>
            <a:endParaRPr lang="en-GB" sz="2000" b="1" dirty="0">
              <a:solidFill>
                <a:prstClr val="black"/>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B. Stop chasing me!    </a:t>
            </a:r>
          </a:p>
          <a:p>
            <a:pPr lvl="0" defTabSz="685800">
              <a:defRPr/>
            </a:pPr>
            <a:endParaRPr lang="en-GB" sz="2000" b="1" dirty="0">
              <a:solidFill>
                <a:prstClr val="black"/>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C. Do you want to share these grapes with me?</a:t>
            </a:r>
          </a:p>
          <a:p>
            <a:pPr lvl="0" defTabSz="685800">
              <a:defRPr/>
            </a:pPr>
            <a:endParaRPr lang="en-GB" sz="2000" b="1" dirty="0">
              <a:solidFill>
                <a:prstClr val="black"/>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D. Please push me on the swing.</a:t>
            </a:r>
          </a:p>
          <a:p>
            <a:pPr lvl="0" defTabSz="685800">
              <a:defRPr/>
            </a:pPr>
            <a:endParaRPr lang="en-GB" sz="2000" b="1" dirty="0">
              <a:solidFill>
                <a:prstClr val="black"/>
              </a:solidFill>
              <a:latin typeface="Century Gothic" panose="020B0502020202020204" pitchFamily="34" charset="0"/>
            </a:endParaRPr>
          </a:p>
          <a:p>
            <a:pPr lvl="0" defTabSz="685800">
              <a:defRPr/>
            </a:pPr>
            <a:endParaRPr lang="en-GB" sz="2000" b="1" dirty="0">
              <a:solidFill>
                <a:prstClr val="black"/>
              </a:solidFill>
              <a:latin typeface="Century Gothic" panose="020B0502020202020204" pitchFamily="34" charset="0"/>
            </a:endParaRPr>
          </a:p>
          <a:p>
            <a:pPr defTabSz="685800">
              <a:defRPr/>
            </a:pPr>
            <a:r>
              <a:rPr lang="en-GB" sz="2000" b="1" dirty="0">
                <a:solidFill>
                  <a:prstClr val="black"/>
                </a:solidFill>
                <a:latin typeface="Century Gothic" panose="020B0502020202020204" pitchFamily="34" charset="0"/>
              </a:rPr>
              <a:t>Explain your answer.</a:t>
            </a:r>
          </a:p>
          <a:p>
            <a:pPr defTabSz="685800">
              <a:defRPr/>
            </a:pPr>
            <a:r>
              <a:rPr lang="en-GB" sz="2000" b="1" dirty="0">
                <a:solidFill>
                  <a:schemeClr val="tx1"/>
                </a:solidFill>
                <a:latin typeface="Century Gothic" panose="020B0502020202020204" pitchFamily="34" charset="0"/>
              </a:rPr>
              <a:t>B and D are commands because…</a:t>
            </a:r>
          </a:p>
          <a:p>
            <a:pPr lvl="0" algn="ctr"/>
            <a:endParaRPr lang="en-GB" sz="2400" dirty="0">
              <a:solidFill>
                <a:schemeClr val="tx1"/>
              </a:solidFill>
              <a:latin typeface="SassoonCRInfantMedium" panose="02000603020000020003" pitchFamily="2" charset="0"/>
            </a:endParaRPr>
          </a:p>
          <a:p>
            <a:endParaRPr lang="en-GB" sz="2000" dirty="0">
              <a:solidFill>
                <a:schemeClr val="tx1"/>
              </a:solidFill>
              <a:latin typeface="SassoonCRInfantMedium" panose="02000603020000020003" pitchFamily="2" charset="0"/>
            </a:endParaRPr>
          </a:p>
          <a:p>
            <a:pPr lvl="0" algn="ctr"/>
            <a:endParaRPr lang="en-GB" sz="2400" dirty="0">
              <a:solidFill>
                <a:srgbClr val="FF0000"/>
              </a:solidFill>
              <a:latin typeface="SassoonCRInfantMedium" panose="02000603020000020003" pitchFamily="2" charset="0"/>
            </a:endParaRPr>
          </a:p>
        </p:txBody>
      </p:sp>
      <p:pic>
        <p:nvPicPr>
          <p:cNvPr id="6" name="Picture 5" descr="A close up of a sign&#10;&#10;Description generated with high confidence">
            <a:extLst>
              <a:ext uri="{FF2B5EF4-FFF2-40B4-BE49-F238E27FC236}">
                <a16:creationId xmlns:a16="http://schemas.microsoft.com/office/drawing/2014/main" id="{4371BD1E-26A8-45A1-ACE0-9DC8D64193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B4C77E51-146B-425F-9455-8ACA17B1D0A0}"/>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4224061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prstClr val="black"/>
                </a:solidFill>
                <a:latin typeface="Century Gothic" panose="020B0502020202020204" pitchFamily="34" charset="0"/>
              </a:rPr>
              <a:t>Which of these are commands? </a:t>
            </a:r>
          </a:p>
          <a:p>
            <a:pPr lvl="0" defTabSz="685800">
              <a:defRPr/>
            </a:pPr>
            <a:endParaRPr lang="en-GB" sz="2000" b="1" dirty="0">
              <a:solidFill>
                <a:prstClr val="black"/>
              </a:solidFill>
              <a:latin typeface="Century Gothic" panose="020B0502020202020204" pitchFamily="34" charset="0"/>
            </a:endParaRPr>
          </a:p>
          <a:p>
            <a:pPr lvl="0" defTabSz="685800">
              <a:defRPr/>
            </a:pPr>
            <a:endParaRPr lang="en-GB" sz="2000" b="1" dirty="0">
              <a:solidFill>
                <a:prstClr val="black"/>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A. I am going on holiday next week.</a:t>
            </a:r>
          </a:p>
          <a:p>
            <a:pPr lvl="0" defTabSz="685800">
              <a:defRPr/>
            </a:pPr>
            <a:endParaRPr lang="en-GB" sz="2000" b="1" dirty="0">
              <a:solidFill>
                <a:prstClr val="black"/>
              </a:solidFill>
              <a:latin typeface="Century Gothic" panose="020B0502020202020204" pitchFamily="34" charset="0"/>
            </a:endParaRPr>
          </a:p>
          <a:p>
            <a:pPr lvl="0" defTabSz="685800">
              <a:defRPr/>
            </a:pPr>
            <a:r>
              <a:rPr lang="en-GB" sz="2000" b="1" dirty="0">
                <a:solidFill>
                  <a:srgbClr val="FF0000"/>
                </a:solidFill>
                <a:latin typeface="Century Gothic" panose="020B0502020202020204" pitchFamily="34" charset="0"/>
              </a:rPr>
              <a:t>B. Stop chasing me!    </a:t>
            </a:r>
          </a:p>
          <a:p>
            <a:pPr lvl="0" defTabSz="685800">
              <a:defRPr/>
            </a:pPr>
            <a:endParaRPr lang="en-GB" sz="2000" b="1" dirty="0">
              <a:solidFill>
                <a:prstClr val="black"/>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C. Do you want to share these grapes with me?</a:t>
            </a:r>
          </a:p>
          <a:p>
            <a:pPr lvl="0" defTabSz="685800">
              <a:defRPr/>
            </a:pPr>
            <a:endParaRPr lang="en-GB" sz="2000" b="1" dirty="0">
              <a:solidFill>
                <a:prstClr val="black"/>
              </a:solidFill>
              <a:latin typeface="Century Gothic" panose="020B0502020202020204" pitchFamily="34" charset="0"/>
            </a:endParaRPr>
          </a:p>
          <a:p>
            <a:pPr lvl="0" defTabSz="685800">
              <a:defRPr/>
            </a:pPr>
            <a:r>
              <a:rPr lang="en-GB" sz="2000" b="1" dirty="0">
                <a:solidFill>
                  <a:srgbClr val="FF0000"/>
                </a:solidFill>
                <a:latin typeface="Century Gothic" panose="020B0502020202020204" pitchFamily="34" charset="0"/>
              </a:rPr>
              <a:t>D. Please push me on the swing.</a:t>
            </a:r>
          </a:p>
          <a:p>
            <a:pPr lvl="0" defTabSz="685800">
              <a:defRPr/>
            </a:pPr>
            <a:endParaRPr lang="en-GB" sz="2000" b="1" dirty="0">
              <a:solidFill>
                <a:prstClr val="black"/>
              </a:solidFill>
              <a:latin typeface="Century Gothic" panose="020B0502020202020204" pitchFamily="34" charset="0"/>
            </a:endParaRPr>
          </a:p>
          <a:p>
            <a:pPr lvl="0" defTabSz="685800">
              <a:defRPr/>
            </a:pPr>
            <a:endParaRPr lang="en-GB" sz="2000" b="1" dirty="0">
              <a:solidFill>
                <a:prstClr val="black"/>
              </a:solidFill>
              <a:latin typeface="Century Gothic" panose="020B0502020202020204" pitchFamily="34" charset="0"/>
            </a:endParaRPr>
          </a:p>
          <a:p>
            <a:pPr defTabSz="685800">
              <a:defRPr/>
            </a:pPr>
            <a:r>
              <a:rPr lang="en-GB" sz="2000" b="1" dirty="0">
                <a:solidFill>
                  <a:prstClr val="black"/>
                </a:solidFill>
                <a:latin typeface="Century Gothic" panose="020B0502020202020204" pitchFamily="34" charset="0"/>
              </a:rPr>
              <a:t>Explain your answer.</a:t>
            </a:r>
            <a:endParaRPr lang="en-GB" sz="2400" b="1" dirty="0">
              <a:solidFill>
                <a:prstClr val="black"/>
              </a:solidFill>
              <a:latin typeface="Century Gothic" panose="020B0502020202020204" pitchFamily="34" charset="0"/>
            </a:endParaRPr>
          </a:p>
          <a:p>
            <a:pPr defTabSz="685800">
              <a:defRPr/>
            </a:pPr>
            <a:r>
              <a:rPr lang="en-GB" sz="2000" b="1" dirty="0">
                <a:solidFill>
                  <a:srgbClr val="FF0000"/>
                </a:solidFill>
                <a:latin typeface="Century Gothic" panose="020B0502020202020204" pitchFamily="34" charset="0"/>
              </a:rPr>
              <a:t>B and D are commands because they are telling a person what to do. </a:t>
            </a:r>
          </a:p>
          <a:p>
            <a:pPr defTabSz="685800">
              <a:defRPr/>
            </a:pPr>
            <a:r>
              <a:rPr lang="en-GB" sz="2000" b="1" dirty="0">
                <a:solidFill>
                  <a:srgbClr val="FF0000"/>
                </a:solidFill>
                <a:latin typeface="Century Gothic" panose="020B0502020202020204" pitchFamily="34" charset="0"/>
              </a:rPr>
              <a:t>A is a statement and C is a question.  </a:t>
            </a:r>
            <a:endParaRPr lang="en-GB" sz="2000" b="1" dirty="0">
              <a:solidFill>
                <a:prstClr val="black"/>
              </a:solidFill>
              <a:latin typeface="Century Gothic" panose="020B0502020202020204" pitchFamily="34" charset="0"/>
            </a:endParaRPr>
          </a:p>
          <a:p>
            <a:pPr lvl="0" defTabSz="685800">
              <a:defRPr/>
            </a:pPr>
            <a:endParaRPr lang="en-GB" sz="2000" b="1" dirty="0">
              <a:solidFill>
                <a:srgbClr val="FF0000"/>
              </a:solidFill>
              <a:latin typeface="Century Gothic" panose="020B0502020202020204" pitchFamily="34" charset="0"/>
            </a:endParaRPr>
          </a:p>
          <a:p>
            <a:pPr lvl="0" algn="ctr"/>
            <a:endParaRPr lang="en-GB" sz="2400" dirty="0">
              <a:solidFill>
                <a:schemeClr val="tx1"/>
              </a:solidFill>
              <a:latin typeface="SassoonCRInfantMedium" panose="02000603020000020003" pitchFamily="2" charset="0"/>
            </a:endParaRPr>
          </a:p>
          <a:p>
            <a:endParaRPr lang="en-GB" sz="2000" dirty="0">
              <a:solidFill>
                <a:schemeClr val="tx1"/>
              </a:solidFill>
              <a:latin typeface="SassoonCRInfantMedium" panose="02000603020000020003" pitchFamily="2" charset="0"/>
            </a:endParaRPr>
          </a:p>
          <a:p>
            <a:pPr lvl="0" algn="ctr"/>
            <a:endParaRPr lang="en-GB" sz="2400" dirty="0">
              <a:solidFill>
                <a:srgbClr val="FF0000"/>
              </a:solidFill>
              <a:latin typeface="SassoonCRInfantMedium" panose="02000603020000020003" pitchFamily="2" charset="0"/>
            </a:endParaRPr>
          </a:p>
        </p:txBody>
      </p:sp>
      <p:pic>
        <p:nvPicPr>
          <p:cNvPr id="6" name="Picture 5" descr="A close up of a sign&#10;&#10;Description generated with high confidence">
            <a:extLst>
              <a:ext uri="{FF2B5EF4-FFF2-40B4-BE49-F238E27FC236}">
                <a16:creationId xmlns:a16="http://schemas.microsoft.com/office/drawing/2014/main" id="{662BA64D-AE37-45D8-B471-C9C3B1FA5E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98BA4C38-61DA-4557-A58D-DAE401DA9636}"/>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191852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1600" b="1" u="sng" dirty="0">
                <a:solidFill>
                  <a:srgbClr val="E7E6E6">
                    <a:lumMod val="50000"/>
                  </a:srgbClr>
                </a:solidFill>
                <a:latin typeface="Century Gothic" panose="020B0502020202020204" pitchFamily="34" charset="0"/>
              </a:rPr>
              <a:t>Year 2 – Autumn Block 5 – Sentence Types 1 – Recognising Commands</a:t>
            </a:r>
          </a:p>
          <a:p>
            <a:pPr lvl="0" algn="ctr"/>
            <a:endParaRPr lang="en-GB" sz="2000" b="1" u="sng" dirty="0">
              <a:solidFill>
                <a:srgbClr val="E7E6E6">
                  <a:lumMod val="50000"/>
                </a:srgbClr>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About This Resource:</a:t>
            </a:r>
          </a:p>
          <a:p>
            <a:pPr lvl="0" defTabSz="457200">
              <a:defRPr/>
            </a:pPr>
            <a:endParaRPr lang="en-GB" sz="1200" b="1" dirty="0">
              <a:solidFill>
                <a:prstClr val="black"/>
              </a:solidFill>
              <a:latin typeface="Century Gothic" panose="020B0502020202020204" pitchFamily="34" charset="0"/>
            </a:endParaRPr>
          </a:p>
          <a:p>
            <a:pPr lvl="0" defTabSz="457200">
              <a:defRPr/>
            </a:pPr>
            <a:r>
              <a:rPr lang="en-GB" sz="1200" b="1" dirty="0">
                <a:solidFill>
                  <a:prstClr val="black"/>
                </a:solidFill>
                <a:latin typeface="Century Gothic" panose="020B0502020202020204" pitchFamily="34" charset="0"/>
              </a:rPr>
              <a:t>This PowerPoint has been designed to support your teaching of this small step. It includes a starter activity and an example of each question from the Varied Fluency and Application and Reasoning resources also provided in this pack. You can choose to work through all examples provided or a selection of them depending on the needs of your class.</a:t>
            </a:r>
          </a:p>
          <a:p>
            <a:pPr lvl="0" defTabSz="457200">
              <a:defRPr/>
            </a:pPr>
            <a:endParaRPr lang="en-GB" sz="1200" b="1" dirty="0">
              <a:solidFill>
                <a:prstClr val="black"/>
              </a:solidFill>
              <a:latin typeface="Century Gothic" panose="020B0502020202020204" pitchFamily="34" charset="0"/>
            </a:endParaRPr>
          </a:p>
          <a:p>
            <a:pPr lvl="0" defTabSz="457200">
              <a:defRPr/>
            </a:pPr>
            <a:endParaRPr lang="en-GB" sz="1200" b="1" dirty="0">
              <a:solidFill>
                <a:prstClr val="black"/>
              </a:solidFill>
              <a:latin typeface="Century Gothic" panose="020B0502020202020204" pitchFamily="34" charset="0"/>
            </a:endParaRPr>
          </a:p>
          <a:p>
            <a:pPr lvl="0" defTabSz="457200">
              <a:defRPr/>
            </a:pPr>
            <a:r>
              <a:rPr lang="en-GB" sz="1600" b="1" dirty="0">
                <a:solidFill>
                  <a:prstClr val="black"/>
                </a:solidFill>
                <a:latin typeface="Century Gothic" panose="020B0502020202020204" pitchFamily="34" charset="0"/>
              </a:rPr>
              <a:t>National Curriculum Objectives:</a:t>
            </a:r>
            <a:endParaRPr lang="en-GB" sz="1600" b="1" dirty="0">
              <a:solidFill>
                <a:srgbClr val="FF0000"/>
              </a:solidFill>
              <a:latin typeface="Century Gothic" panose="020B0502020202020204" pitchFamily="34" charset="0"/>
            </a:endParaRPr>
          </a:p>
          <a:p>
            <a:pPr lvl="0" fontAlgn="base">
              <a:defRPr/>
            </a:pPr>
            <a:endParaRPr lang="en-GB" sz="1200" b="1" dirty="0">
              <a:solidFill>
                <a:prstClr val="black"/>
              </a:solidFill>
              <a:latin typeface="Century Gothic" panose="020B0502020202020204" pitchFamily="34" charset="0"/>
            </a:endParaRPr>
          </a:p>
          <a:p>
            <a:pPr fontAlgn="base">
              <a:lnSpc>
                <a:spcPct val="100000"/>
              </a:lnSpc>
              <a:spcAft>
                <a:spcPts val="0"/>
              </a:spcAft>
            </a:pPr>
            <a:r>
              <a:rPr lang="en-US" sz="1200" b="1" dirty="0">
                <a:solidFill>
                  <a:schemeClr val="tx1"/>
                </a:solidFill>
                <a:latin typeface="Century Gothic" panose="020B0502020202020204" pitchFamily="34" charset="0"/>
              </a:rPr>
              <a:t>English Year 2: ((2G2.3)</a:t>
            </a:r>
            <a:r>
              <a:rPr lang="en-US" sz="1200" b="1" dirty="0">
                <a:latin typeface="Century Gothic" panose="020B0502020202020204" pitchFamily="34" charset="0"/>
              </a:rPr>
              <a:t> </a:t>
            </a:r>
            <a:r>
              <a:rPr lang="en-US" sz="1200" b="1" dirty="0">
                <a:latin typeface="Century Gothic" panose="020B0502020202020204" pitchFamily="34" charset="0"/>
                <a:hlinkClick r:id="rId2"/>
              </a:rPr>
              <a:t>How the grammatical patterns in a sentence indicate its function as a command</a:t>
            </a:r>
            <a:endParaRPr lang="en-US" sz="1200" b="1" dirty="0">
              <a:latin typeface="Century Gothic" panose="020B0502020202020204" pitchFamily="34" charset="0"/>
            </a:endParaRPr>
          </a:p>
          <a:p>
            <a:pPr fontAlgn="base">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fontAlgn="base">
              <a:spcAft>
                <a:spcPts val="0"/>
              </a:spcAft>
            </a:pPr>
            <a:r>
              <a:rPr lang="en-US" sz="1200" b="1" dirty="0">
                <a:solidFill>
                  <a:schemeClr val="tx1"/>
                </a:solidFill>
                <a:latin typeface="Century Gothic" panose="020B0502020202020204" pitchFamily="34" charset="0"/>
              </a:rPr>
              <a:t>Terminology for pupils:</a:t>
            </a:r>
          </a:p>
          <a:p>
            <a:pPr marL="171450" indent="-171450" fontAlgn="base">
              <a:spcAft>
                <a:spcPts val="0"/>
              </a:spcAft>
              <a:buFont typeface="Arial" panose="020B0604020202020204" pitchFamily="34" charset="0"/>
              <a:buChar char="•"/>
            </a:pPr>
            <a:r>
              <a:rPr lang="en-US" sz="1200" b="1" dirty="0">
                <a:solidFill>
                  <a:schemeClr val="tx1"/>
                </a:solidFill>
                <a:latin typeface="Century Gothic" panose="020B0502020202020204" pitchFamily="34" charset="0"/>
              </a:rPr>
              <a:t>English Year 2: </a:t>
            </a:r>
            <a:r>
              <a:rPr lang="fr-FR" sz="1200" b="1" dirty="0">
                <a:solidFill>
                  <a:schemeClr val="tx1"/>
                </a:solidFill>
                <a:latin typeface="Century Gothic" panose="020B0502020202020204" pitchFamily="34" charset="0"/>
              </a:rPr>
              <a:t>(2G2.3) </a:t>
            </a:r>
            <a:r>
              <a:rPr lang="fr-FR" sz="1200" b="1" dirty="0">
                <a:latin typeface="Century Gothic" panose="020B0502020202020204" pitchFamily="34" charset="0"/>
                <a:hlinkClick r:id="rId2"/>
              </a:rPr>
              <a:t>command</a:t>
            </a:r>
            <a:endParaRPr lang="en-GB" sz="1200" b="1" dirty="0">
              <a:solidFill>
                <a:schemeClr val="tx1"/>
              </a:solidFill>
              <a:latin typeface="Century Gothic" panose="020B0502020202020204" pitchFamily="34" charset="0"/>
            </a:endParaRPr>
          </a:p>
          <a:p>
            <a:pPr lvl="0" defTabSz="457200">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u="sng" dirty="0">
              <a:solidFill>
                <a:prstClr val="black"/>
              </a:solidFill>
              <a:latin typeface="Century Gothic" panose="020B0502020202020204" pitchFamily="34" charset="0"/>
            </a:endParaRPr>
          </a:p>
          <a:p>
            <a:pPr>
              <a:lnSpc>
                <a:spcPct val="100000"/>
              </a:lnSpc>
              <a:spcAft>
                <a:spcPts val="0"/>
              </a:spcAft>
              <a:defRPr/>
            </a:pPr>
            <a:r>
              <a:rPr lang="en-GB" sz="1600" b="1" dirty="0">
                <a:solidFill>
                  <a:prstClr val="black"/>
                </a:solidFill>
                <a:latin typeface="Century Gothic" panose="020B0502020202020204" pitchFamily="34" charset="0"/>
                <a:hlinkClick r:id="rId3"/>
              </a:rPr>
              <a:t>More resources</a:t>
            </a:r>
            <a:r>
              <a:rPr lang="en-GB" sz="1600" b="1" dirty="0">
                <a:solidFill>
                  <a:prstClr val="black"/>
                </a:solidFill>
                <a:latin typeface="Century Gothic" panose="020B0502020202020204" pitchFamily="34" charset="0"/>
              </a:rPr>
              <a:t> from our Grammar, Punctuation and Spelling scheme of work.</a:t>
            </a:r>
            <a:endParaRPr lang="en-GB" sz="1200" b="1"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dirty="0">
              <a:solidFill>
                <a:prstClr val="black"/>
              </a:solidFill>
              <a:latin typeface="Century Gothic" panose="020B0502020202020204" pitchFamily="34" charset="0"/>
            </a:endParaRPr>
          </a:p>
          <a:p>
            <a:pPr lvl="0" defTabSz="457200">
              <a:lnSpc>
                <a:spcPct val="100000"/>
              </a:lnSpc>
              <a:spcAft>
                <a:spcPts val="0"/>
              </a:spcAft>
              <a:buClrTx/>
              <a:buSzTx/>
              <a:tabLst/>
              <a:defRPr/>
            </a:pPr>
            <a:endParaRPr lang="en-GB" sz="1200" b="1" dirty="0">
              <a:solidFill>
                <a:prstClr val="black"/>
              </a:solidFill>
              <a:latin typeface="Century Gothic" panose="020B0502020202020204" pitchFamily="34" charset="0"/>
            </a:endParaRPr>
          </a:p>
          <a:p>
            <a:pPr lvl="0">
              <a:defRPr/>
            </a:pPr>
            <a:r>
              <a:rPr lang="en-GB" sz="1600" b="1" dirty="0">
                <a:solidFill>
                  <a:prstClr val="black"/>
                </a:solidFill>
                <a:latin typeface="Century Gothic" panose="020B0502020202020204" pitchFamily="34" charset="0"/>
              </a:rPr>
              <a:t>Did you like this resource? Don’t forget to </a:t>
            </a:r>
            <a:r>
              <a:rPr lang="en-GB" sz="1600" b="1" dirty="0">
                <a:solidFill>
                  <a:prstClr val="black"/>
                </a:solidFill>
                <a:latin typeface="Century Gothic" panose="020B0502020202020204" pitchFamily="34" charset="0"/>
                <a:hlinkClick r:id="rId4"/>
              </a:rPr>
              <a:t>review</a:t>
            </a:r>
            <a:r>
              <a:rPr lang="en-GB" sz="1600" b="1" dirty="0">
                <a:solidFill>
                  <a:prstClr val="black"/>
                </a:solidFill>
                <a:latin typeface="Century Gothic" panose="020B0502020202020204" pitchFamily="34" charset="0"/>
              </a:rPr>
              <a:t> it on our website.</a:t>
            </a:r>
          </a:p>
        </p:txBody>
      </p:sp>
      <p:pic>
        <p:nvPicPr>
          <p:cNvPr id="6" name="Picture 5" descr="A close up of a sign&#10;&#10;Description generated with high confidence">
            <a:extLst>
              <a:ext uri="{FF2B5EF4-FFF2-40B4-BE49-F238E27FC236}">
                <a16:creationId xmlns:a16="http://schemas.microsoft.com/office/drawing/2014/main" id="{12478AF6-8C0D-42D6-96E5-AF88BCC7187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456BAE38-2D8B-472B-89A3-862F89E10B29}"/>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939336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Application 2</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sym typeface="Wingdings" panose="05000000000000000000" pitchFamily="2" charset="2"/>
              </a:rPr>
              <a:t>These commands are incorrect.</a:t>
            </a: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r>
              <a:rPr lang="en-GB" sz="2000" b="1" dirty="0">
                <a:solidFill>
                  <a:schemeClr val="tx1"/>
                </a:solidFill>
                <a:latin typeface="Century Gothic" panose="020B0502020202020204" pitchFamily="34" charset="0"/>
                <a:sym typeface="Wingdings" panose="05000000000000000000" pitchFamily="2" charset="2"/>
              </a:rPr>
              <a:t>Rewrite the commands correctly, including punctuation.</a:t>
            </a:r>
            <a:endParaRPr lang="en-GB" sz="2000" b="1" dirty="0">
              <a:solidFill>
                <a:schemeClr val="tx1"/>
              </a:solidFill>
              <a:latin typeface="Century Gothic" panose="020B0502020202020204" pitchFamily="34" charset="0"/>
            </a:endParaRPr>
          </a:p>
        </p:txBody>
      </p:sp>
      <p:pic>
        <p:nvPicPr>
          <p:cNvPr id="6" name="Picture 5" descr="A close up of a sign&#10;&#10;Description generated with high confidence">
            <a:extLst>
              <a:ext uri="{FF2B5EF4-FFF2-40B4-BE49-F238E27FC236}">
                <a16:creationId xmlns:a16="http://schemas.microsoft.com/office/drawing/2014/main" id="{BBBE74DA-2EDF-4C88-8168-649C4016AF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D010D368-42F0-4AB3-BD5F-4B29DA795045}"/>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5" name="Table 3">
            <a:extLst>
              <a:ext uri="{FF2B5EF4-FFF2-40B4-BE49-F238E27FC236}">
                <a16:creationId xmlns:a16="http://schemas.microsoft.com/office/drawing/2014/main" id="{931A4EE8-D918-4B3F-957D-5287F5D3792F}"/>
              </a:ext>
            </a:extLst>
          </p:cNvPr>
          <p:cNvGraphicFramePr>
            <a:graphicFrameLocks noGrp="1"/>
          </p:cNvGraphicFramePr>
          <p:nvPr>
            <p:extLst>
              <p:ext uri="{D42A27DB-BD31-4B8C-83A1-F6EECF244321}">
                <p14:modId xmlns:p14="http://schemas.microsoft.com/office/powerpoint/2010/main" val="3995039372"/>
              </p:ext>
            </p:extLst>
          </p:nvPr>
        </p:nvGraphicFramePr>
        <p:xfrm>
          <a:off x="409567" y="1563685"/>
          <a:ext cx="6096000" cy="2377440"/>
        </p:xfrm>
        <a:graphic>
          <a:graphicData uri="http://schemas.openxmlformats.org/drawingml/2006/table">
            <a:tbl>
              <a:tblPr firstRow="1" bandRow="1">
                <a:tableStyleId>{5940675A-B579-460E-94D1-54222C63F5DA}</a:tableStyleId>
              </a:tblPr>
              <a:tblGrid>
                <a:gridCol w="476251">
                  <a:extLst>
                    <a:ext uri="{9D8B030D-6E8A-4147-A177-3AD203B41FA5}">
                      <a16:colId xmlns:a16="http://schemas.microsoft.com/office/drawing/2014/main" val="2418766223"/>
                    </a:ext>
                  </a:extLst>
                </a:gridCol>
                <a:gridCol w="5619749">
                  <a:extLst>
                    <a:ext uri="{9D8B030D-6E8A-4147-A177-3AD203B41FA5}">
                      <a16:colId xmlns:a16="http://schemas.microsoft.com/office/drawing/2014/main" val="2611781129"/>
                    </a:ext>
                  </a:extLst>
                </a:gridCol>
              </a:tblGrid>
              <a:tr h="370840">
                <a:tc>
                  <a:txBody>
                    <a:bodyPr/>
                    <a:lstStyle/>
                    <a:p>
                      <a:r>
                        <a:rPr lang="en-GB" sz="2000" b="1" dirty="0">
                          <a:solidFill>
                            <a:schemeClr val="tx1"/>
                          </a:solidFill>
                          <a:latin typeface="Century Gothic" panose="020B0502020202020204" pitchFamily="34" charset="0"/>
                        </a:rPr>
                        <a:t>A.</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washing dishes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9124700"/>
                  </a:ext>
                </a:extLst>
              </a:tr>
              <a:tr h="370840">
                <a:tc>
                  <a:txBody>
                    <a:bodyPr/>
                    <a:lstStyle/>
                    <a:p>
                      <a:endParaRPr lang="en-GB" sz="2000" b="1">
                        <a:solidFill>
                          <a:schemeClr val="tx1"/>
                        </a:solidFill>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0" b="1" dirty="0">
                        <a:solidFill>
                          <a:srgbClr val="FF0000"/>
                        </a:solidFill>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51380002"/>
                  </a:ext>
                </a:extLst>
              </a:tr>
              <a:tr h="370840">
                <a:tc>
                  <a:txBody>
                    <a:bodyPr/>
                    <a:lstStyle/>
                    <a:p>
                      <a:r>
                        <a:rPr lang="en-GB" sz="2000" b="1" dirty="0">
                          <a:solidFill>
                            <a:schemeClr val="tx1"/>
                          </a:solidFill>
                          <a:latin typeface="Century Gothic" panose="020B0502020202020204" pitchFamily="34" charset="0"/>
                        </a:rPr>
                        <a:t>B.</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read please to me </a:t>
                      </a:r>
                      <a:endParaRPr lang="en-GB" sz="2000" dirty="0">
                        <a:solidFill>
                          <a:schemeClr val="tx1"/>
                        </a:solidFill>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16635296"/>
                  </a:ext>
                </a:extLst>
              </a:tr>
              <a:tr h="370840">
                <a:tc>
                  <a:txBody>
                    <a:bodyPr/>
                    <a:lstStyle/>
                    <a:p>
                      <a:endParaRPr lang="en-GB" sz="2000" b="1">
                        <a:solidFill>
                          <a:schemeClr val="tx1"/>
                        </a:solidFill>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0" b="1" dirty="0">
                        <a:solidFill>
                          <a:srgbClr val="FF0000"/>
                        </a:solidFill>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9221491"/>
                  </a:ext>
                </a:extLst>
              </a:tr>
              <a:tr h="370840">
                <a:tc>
                  <a:txBody>
                    <a:bodyPr/>
                    <a:lstStyle/>
                    <a:p>
                      <a:r>
                        <a:rPr lang="en-GB" sz="2000" b="1" dirty="0">
                          <a:solidFill>
                            <a:schemeClr val="tx1"/>
                          </a:solidFill>
                          <a:latin typeface="Century Gothic" panose="020B0502020202020204" pitchFamily="34" charset="0"/>
                        </a:rPr>
                        <a:t>C.</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GB" sz="2000" b="1" dirty="0">
                          <a:solidFill>
                            <a:schemeClr val="tx1"/>
                          </a:solidFill>
                          <a:latin typeface="Century Gothic" panose="020B0502020202020204" pitchFamily="34" charset="0"/>
                        </a:rPr>
                        <a:t>go home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66578551"/>
                  </a:ext>
                </a:extLst>
              </a:tr>
              <a:tr h="370840">
                <a:tc>
                  <a:txBody>
                    <a:bodyPr/>
                    <a:lstStyle/>
                    <a:p>
                      <a:endParaRPr lang="en-GB" sz="2000" b="1">
                        <a:solidFill>
                          <a:schemeClr val="tx1"/>
                        </a:solidFill>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0" b="1" dirty="0">
                        <a:latin typeface="Century Gothic" panose="020B0502020202020204" pitchFamily="34" charset="0"/>
                        <a:sym typeface="Wingdings" panose="05000000000000000000" pitchFamily="2" charset="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4286291"/>
                  </a:ext>
                </a:extLst>
              </a:tr>
            </a:tbl>
          </a:graphicData>
        </a:graphic>
      </p:graphicFrame>
    </p:spTree>
    <p:extLst>
      <p:ext uri="{BB962C8B-B14F-4D97-AF65-F5344CB8AC3E}">
        <p14:creationId xmlns:p14="http://schemas.microsoft.com/office/powerpoint/2010/main" val="2224889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Application 2</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sym typeface="Wingdings" panose="05000000000000000000" pitchFamily="2" charset="2"/>
              </a:rPr>
              <a:t>These commands are incorrect.</a:t>
            </a: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pPr fontAlgn="ctr"/>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r>
              <a:rPr lang="en-GB" sz="2000" b="1" dirty="0">
                <a:solidFill>
                  <a:schemeClr val="tx1"/>
                </a:solidFill>
                <a:latin typeface="Century Gothic" panose="020B0502020202020204" pitchFamily="34" charset="0"/>
                <a:sym typeface="Wingdings" panose="05000000000000000000" pitchFamily="2" charset="2"/>
              </a:rPr>
              <a:t>Rewrite the commands correctly, including punctuation.</a:t>
            </a:r>
            <a:endParaRPr lang="en-GB" sz="2000" b="1" dirty="0">
              <a:solidFill>
                <a:schemeClr val="tx1"/>
              </a:solidFill>
              <a:latin typeface="Century Gothic" panose="020B0502020202020204" pitchFamily="34" charset="0"/>
            </a:endParaRPr>
          </a:p>
        </p:txBody>
      </p:sp>
      <p:pic>
        <p:nvPicPr>
          <p:cNvPr id="6" name="Picture 5" descr="A close up of a sign&#10;&#10;Description generated with high confidence">
            <a:extLst>
              <a:ext uri="{FF2B5EF4-FFF2-40B4-BE49-F238E27FC236}">
                <a16:creationId xmlns:a16="http://schemas.microsoft.com/office/drawing/2014/main" id="{BBBE74DA-2EDF-4C88-8168-649C4016AF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D010D368-42F0-4AB3-BD5F-4B29DA795045}"/>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3" name="Table 3">
            <a:extLst>
              <a:ext uri="{FF2B5EF4-FFF2-40B4-BE49-F238E27FC236}">
                <a16:creationId xmlns:a16="http://schemas.microsoft.com/office/drawing/2014/main" id="{833FD92D-2876-4AA3-A28B-352089D360D1}"/>
              </a:ext>
            </a:extLst>
          </p:cNvPr>
          <p:cNvGraphicFramePr>
            <a:graphicFrameLocks noGrp="1"/>
          </p:cNvGraphicFramePr>
          <p:nvPr>
            <p:extLst>
              <p:ext uri="{D42A27DB-BD31-4B8C-83A1-F6EECF244321}">
                <p14:modId xmlns:p14="http://schemas.microsoft.com/office/powerpoint/2010/main" val="1850093264"/>
              </p:ext>
            </p:extLst>
          </p:nvPr>
        </p:nvGraphicFramePr>
        <p:xfrm>
          <a:off x="409567" y="1563685"/>
          <a:ext cx="6096000" cy="2377440"/>
        </p:xfrm>
        <a:graphic>
          <a:graphicData uri="http://schemas.openxmlformats.org/drawingml/2006/table">
            <a:tbl>
              <a:tblPr firstRow="1" bandRow="1">
                <a:tableStyleId>{5940675A-B579-460E-94D1-54222C63F5DA}</a:tableStyleId>
              </a:tblPr>
              <a:tblGrid>
                <a:gridCol w="476251">
                  <a:extLst>
                    <a:ext uri="{9D8B030D-6E8A-4147-A177-3AD203B41FA5}">
                      <a16:colId xmlns:a16="http://schemas.microsoft.com/office/drawing/2014/main" val="2418766223"/>
                    </a:ext>
                  </a:extLst>
                </a:gridCol>
                <a:gridCol w="5619749">
                  <a:extLst>
                    <a:ext uri="{9D8B030D-6E8A-4147-A177-3AD203B41FA5}">
                      <a16:colId xmlns:a16="http://schemas.microsoft.com/office/drawing/2014/main" val="2611781129"/>
                    </a:ext>
                  </a:extLst>
                </a:gridCol>
              </a:tblGrid>
              <a:tr h="370840">
                <a:tc>
                  <a:txBody>
                    <a:bodyPr/>
                    <a:lstStyle/>
                    <a:p>
                      <a:r>
                        <a:rPr lang="en-GB" sz="2000" b="1" dirty="0">
                          <a:solidFill>
                            <a:schemeClr val="tx1"/>
                          </a:solidFill>
                          <a:latin typeface="Century Gothic" panose="020B0502020202020204" pitchFamily="34" charset="0"/>
                        </a:rPr>
                        <a:t>A.</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washing dishes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9124700"/>
                  </a:ext>
                </a:extLst>
              </a:tr>
              <a:tr h="370840">
                <a:tc>
                  <a:txBody>
                    <a:bodyPr/>
                    <a:lstStyle/>
                    <a:p>
                      <a:endParaRPr lang="en-GB" sz="2000" b="1">
                        <a:solidFill>
                          <a:schemeClr val="tx1"/>
                        </a:solidFill>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rgbClr val="FF0000"/>
                          </a:solidFill>
                          <a:latin typeface="Century Gothic" panose="020B0502020202020204" pitchFamily="34" charset="0"/>
                        </a:rPr>
                        <a:t>Wash the dishes.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51380002"/>
                  </a:ext>
                </a:extLst>
              </a:tr>
              <a:tr h="370840">
                <a:tc>
                  <a:txBody>
                    <a:bodyPr/>
                    <a:lstStyle/>
                    <a:p>
                      <a:r>
                        <a:rPr lang="en-GB" sz="2000" b="1" dirty="0">
                          <a:solidFill>
                            <a:schemeClr val="tx1"/>
                          </a:solidFill>
                          <a:latin typeface="Century Gothic" panose="020B0502020202020204" pitchFamily="34" charset="0"/>
                        </a:rPr>
                        <a:t>B.</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chemeClr val="tx1"/>
                          </a:solidFill>
                          <a:latin typeface="Century Gothic" panose="020B0502020202020204" pitchFamily="34" charset="0"/>
                        </a:rPr>
                        <a:t>read please to me </a:t>
                      </a:r>
                      <a:endParaRPr lang="en-GB" sz="2000" dirty="0">
                        <a:solidFill>
                          <a:schemeClr val="tx1"/>
                        </a:solidFill>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16635296"/>
                  </a:ext>
                </a:extLst>
              </a:tr>
              <a:tr h="370840">
                <a:tc>
                  <a:txBody>
                    <a:bodyPr/>
                    <a:lstStyle/>
                    <a:p>
                      <a:endParaRPr lang="en-GB" sz="2000" b="1">
                        <a:solidFill>
                          <a:schemeClr val="tx1"/>
                        </a:solidFill>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rgbClr val="FF0000"/>
                          </a:solidFill>
                          <a:latin typeface="Century Gothic" panose="020B0502020202020204" pitchFamily="34" charset="0"/>
                        </a:rPr>
                        <a:t>Please read to me.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9221491"/>
                  </a:ext>
                </a:extLst>
              </a:tr>
              <a:tr h="370840">
                <a:tc>
                  <a:txBody>
                    <a:bodyPr/>
                    <a:lstStyle/>
                    <a:p>
                      <a:r>
                        <a:rPr lang="en-GB" sz="2000" b="1" dirty="0">
                          <a:solidFill>
                            <a:schemeClr val="tx1"/>
                          </a:solidFill>
                          <a:latin typeface="Century Gothic" panose="020B0502020202020204" pitchFamily="34" charset="0"/>
                        </a:rPr>
                        <a:t>C.</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GB" sz="2000" b="1" dirty="0">
                          <a:solidFill>
                            <a:schemeClr val="tx1"/>
                          </a:solidFill>
                          <a:latin typeface="Century Gothic" panose="020B0502020202020204" pitchFamily="34" charset="0"/>
                        </a:rPr>
                        <a:t>go home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66578551"/>
                  </a:ext>
                </a:extLst>
              </a:tr>
              <a:tr h="370840">
                <a:tc>
                  <a:txBody>
                    <a:bodyPr/>
                    <a:lstStyle/>
                    <a:p>
                      <a:endParaRPr lang="en-GB" sz="2000" b="1">
                        <a:solidFill>
                          <a:schemeClr val="tx1"/>
                        </a:solidFill>
                        <a:latin typeface="Century Gothic" panose="020B0502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1" dirty="0">
                          <a:solidFill>
                            <a:srgbClr val="FF0000"/>
                          </a:solidFill>
                          <a:latin typeface="Century Gothic" panose="020B0502020202020204" pitchFamily="34" charset="0"/>
                        </a:rPr>
                        <a:t>Go home dog! </a:t>
                      </a:r>
                      <a:endParaRPr lang="en-GB" sz="2000" b="1" dirty="0">
                        <a:latin typeface="Century Gothic" panose="020B0502020202020204" pitchFamily="34" charset="0"/>
                        <a:sym typeface="Wingdings" panose="05000000000000000000" pitchFamily="2" charset="2"/>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4286291"/>
                  </a:ext>
                </a:extLst>
              </a:tr>
            </a:tbl>
          </a:graphicData>
        </a:graphic>
      </p:graphicFrame>
    </p:spTree>
    <p:extLst>
      <p:ext uri="{BB962C8B-B14F-4D97-AF65-F5344CB8AC3E}">
        <p14:creationId xmlns:p14="http://schemas.microsoft.com/office/powerpoint/2010/main" val="507928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1600" b="1" u="sng" dirty="0">
                <a:solidFill>
                  <a:srgbClr val="E7E6E6">
                    <a:lumMod val="50000"/>
                  </a:srgbClr>
                </a:solidFill>
                <a:latin typeface="Century Gothic" panose="020B0502020202020204" pitchFamily="34" charset="0"/>
              </a:rPr>
              <a:t>Year 2 – Autumn Block 5 – Sentence Types 1 – Recognising Commands</a:t>
            </a:r>
          </a:p>
          <a:p>
            <a:pPr lvl="0" algn="ctr"/>
            <a:endParaRPr lang="en-GB" sz="2000" b="1" dirty="0">
              <a:solidFill>
                <a:schemeClr val="tx1"/>
              </a:solidFill>
              <a:latin typeface="Century Gothic" panose="020B0502020202020204" pitchFamily="34" charset="0"/>
            </a:endParaRPr>
          </a:p>
          <a:p>
            <a:pPr fontAlgn="base"/>
            <a:r>
              <a:rPr lang="en-US" sz="1600" b="1" dirty="0">
                <a:solidFill>
                  <a:schemeClr val="tx1"/>
                </a:solidFill>
                <a:latin typeface="Century Gothic" panose="020B0502020202020204" pitchFamily="34" charset="0"/>
              </a:rPr>
              <a:t>Notes and Guidance</a:t>
            </a:r>
          </a:p>
          <a:p>
            <a:pPr fontAlgn="base"/>
            <a:endParaRPr lang="en-US" sz="1600" b="1" dirty="0">
              <a:solidFill>
                <a:schemeClr val="tx1"/>
              </a:solidFill>
              <a:latin typeface="Century Gothic" panose="020B0502020202020204" pitchFamily="34" charset="0"/>
            </a:endParaRPr>
          </a:p>
          <a:p>
            <a:pPr marL="452438" indent="-285750" fontAlgn="base">
              <a:buFont typeface="Arial" panose="020B0604020202020204" pitchFamily="34" charset="0"/>
              <a:buChar char="•"/>
            </a:pPr>
            <a:r>
              <a:rPr lang="en-US" sz="1200" b="1" dirty="0">
                <a:solidFill>
                  <a:schemeClr val="tx1"/>
                </a:solidFill>
                <a:latin typeface="Century Gothic" panose="020B0502020202020204" pitchFamily="34" charset="0"/>
              </a:rPr>
              <a:t>From Year 1, children should know how to </a:t>
            </a:r>
            <a:r>
              <a:rPr lang="en-US" sz="1200" b="1" dirty="0" err="1">
                <a:solidFill>
                  <a:schemeClr val="tx1"/>
                </a:solidFill>
                <a:latin typeface="Century Gothic" panose="020B0502020202020204" pitchFamily="34" charset="0"/>
              </a:rPr>
              <a:t>recognise</a:t>
            </a:r>
            <a:r>
              <a:rPr lang="en-US" sz="1200" b="1" dirty="0">
                <a:solidFill>
                  <a:schemeClr val="tx1"/>
                </a:solidFill>
                <a:latin typeface="Century Gothic" panose="020B0502020202020204" pitchFamily="34" charset="0"/>
              </a:rPr>
              <a:t> and use one word commands with exclamations.</a:t>
            </a:r>
          </a:p>
          <a:p>
            <a:pPr marL="452438" indent="-285750" fontAlgn="base">
              <a:buFont typeface="Arial" panose="020B0604020202020204" pitchFamily="34" charset="0"/>
              <a:buChar char="•"/>
            </a:pPr>
            <a:r>
              <a:rPr lang="en-US" sz="1200" b="1" dirty="0">
                <a:solidFill>
                  <a:schemeClr val="tx1"/>
                </a:solidFill>
                <a:latin typeface="Century Gothic" panose="020B0502020202020204" pitchFamily="34" charset="0"/>
              </a:rPr>
              <a:t>The main focus of this step is </a:t>
            </a:r>
            <a:r>
              <a:rPr lang="en-US" sz="1200" b="1" dirty="0" err="1">
                <a:solidFill>
                  <a:schemeClr val="tx1"/>
                </a:solidFill>
                <a:latin typeface="Century Gothic" panose="020B0502020202020204" pitchFamily="34" charset="0"/>
              </a:rPr>
              <a:t>recognising</a:t>
            </a:r>
            <a:r>
              <a:rPr lang="en-US" sz="1200" b="1" dirty="0">
                <a:solidFill>
                  <a:schemeClr val="tx1"/>
                </a:solidFill>
                <a:latin typeface="Century Gothic" panose="020B0502020202020204" pitchFamily="34" charset="0"/>
              </a:rPr>
              <a:t> commands using simple verbs, and how and where commands may be used. </a:t>
            </a:r>
          </a:p>
          <a:p>
            <a:pPr marL="452438" indent="-285750" fontAlgn="base">
              <a:buFont typeface="Arial" panose="020B0604020202020204" pitchFamily="34" charset="0"/>
              <a:buChar char="•"/>
            </a:pPr>
            <a:r>
              <a:rPr lang="en-US" sz="1200" b="1" dirty="0">
                <a:solidFill>
                  <a:schemeClr val="tx1"/>
                </a:solidFill>
                <a:latin typeface="Century Gothic" panose="020B0502020202020204" pitchFamily="34" charset="0"/>
              </a:rPr>
              <a:t>In this step, children should </a:t>
            </a:r>
            <a:r>
              <a:rPr lang="en-US" sz="1200" b="1" dirty="0" err="1">
                <a:solidFill>
                  <a:schemeClr val="tx1"/>
                </a:solidFill>
                <a:latin typeface="Century Gothic" panose="020B0502020202020204" pitchFamily="34" charset="0"/>
              </a:rPr>
              <a:t>recognise</a:t>
            </a:r>
            <a:r>
              <a:rPr lang="en-US" sz="1200" b="1" dirty="0">
                <a:solidFill>
                  <a:schemeClr val="tx1"/>
                </a:solidFill>
                <a:latin typeface="Century Gothic" panose="020B0502020202020204" pitchFamily="34" charset="0"/>
              </a:rPr>
              <a:t> different verbs that can be used to form a more detailed command. For example: Stand over there. Sit on the carpet. </a:t>
            </a:r>
          </a:p>
          <a:p>
            <a:pPr marL="452438" indent="-285750" fontAlgn="base">
              <a:buFont typeface="Arial" panose="020B0604020202020204" pitchFamily="34" charset="0"/>
              <a:buChar char="•"/>
            </a:pPr>
            <a:r>
              <a:rPr lang="en-US" sz="1200" b="1" dirty="0">
                <a:solidFill>
                  <a:schemeClr val="tx1"/>
                </a:solidFill>
                <a:latin typeface="Century Gothic" panose="020B0502020202020204" pitchFamily="34" charset="0"/>
              </a:rPr>
              <a:t>Children should begin to </a:t>
            </a:r>
            <a:r>
              <a:rPr lang="en-US" sz="1200" b="1" dirty="0" err="1">
                <a:solidFill>
                  <a:schemeClr val="tx1"/>
                </a:solidFill>
                <a:latin typeface="Century Gothic" panose="020B0502020202020204" pitchFamily="34" charset="0"/>
              </a:rPr>
              <a:t>recognise</a:t>
            </a:r>
            <a:r>
              <a:rPr lang="en-US" sz="1200" b="1" dirty="0">
                <a:solidFill>
                  <a:schemeClr val="tx1"/>
                </a:solidFill>
                <a:latin typeface="Century Gothic" panose="020B0502020202020204" pitchFamily="34" charset="0"/>
              </a:rPr>
              <a:t> that a command can be demarcated using either a full stop or an exclamation mark depending on its meaning, such as a polite request versus a direct order. For example, ‘Stop that!’ compared to ‘Walk quietly in school please.’</a:t>
            </a:r>
          </a:p>
          <a:p>
            <a:pPr marL="452438" indent="-285750" fontAlgn="base">
              <a:buFont typeface="Arial" panose="020B0604020202020204" pitchFamily="34" charset="0"/>
              <a:buChar char="•"/>
            </a:pPr>
            <a:r>
              <a:rPr lang="en-US" sz="1200" b="1" dirty="0">
                <a:solidFill>
                  <a:schemeClr val="tx1"/>
                </a:solidFill>
                <a:latin typeface="Century Gothic" panose="020B0502020202020204" pitchFamily="34" charset="0"/>
              </a:rPr>
              <a:t>When used in a command sentence, verbs should be in the imperative form.</a:t>
            </a:r>
          </a:p>
          <a:p>
            <a:pPr marL="166688" fontAlgn="base"/>
            <a:endParaRPr lang="en-US" sz="1600" b="1" dirty="0">
              <a:solidFill>
                <a:schemeClr val="tx1"/>
              </a:solidFill>
              <a:latin typeface="Century Gothic" panose="020B0502020202020204" pitchFamily="34" charset="0"/>
            </a:endParaRPr>
          </a:p>
          <a:p>
            <a:pPr marL="452438" indent="-452438" fontAlgn="base"/>
            <a:r>
              <a:rPr lang="en-US" sz="1600" b="1" dirty="0">
                <a:solidFill>
                  <a:schemeClr val="tx1"/>
                </a:solidFill>
                <a:latin typeface="Century Gothic" panose="020B0502020202020204" pitchFamily="34" charset="0"/>
              </a:rPr>
              <a:t>Focused Questions</a:t>
            </a:r>
          </a:p>
          <a:p>
            <a:pPr fontAlgn="base"/>
            <a:endParaRPr lang="en-US" sz="1600" b="1" dirty="0">
              <a:solidFill>
                <a:schemeClr val="tx1"/>
              </a:solidFill>
              <a:latin typeface="Century Gothic" panose="020B0502020202020204" pitchFamily="34" charset="0"/>
            </a:endParaRPr>
          </a:p>
          <a:p>
            <a:pPr marL="452438" indent="-285750" fontAlgn="base">
              <a:buFont typeface="Arial" panose="020B0604020202020204" pitchFamily="34" charset="0"/>
              <a:buChar char="•"/>
            </a:pPr>
            <a:r>
              <a:rPr lang="en-US" sz="1200" b="1" dirty="0">
                <a:solidFill>
                  <a:schemeClr val="tx1"/>
                </a:solidFill>
                <a:latin typeface="Century Gothic" panose="020B0502020202020204" pitchFamily="34" charset="0"/>
              </a:rPr>
              <a:t>What is a command? </a:t>
            </a:r>
          </a:p>
          <a:p>
            <a:pPr marL="452438" indent="-285750" fontAlgn="base">
              <a:buFont typeface="Arial" panose="020B0604020202020204" pitchFamily="34" charset="0"/>
              <a:buChar char="•"/>
            </a:pPr>
            <a:r>
              <a:rPr lang="en-US" sz="1200" b="1" dirty="0">
                <a:solidFill>
                  <a:schemeClr val="tx1"/>
                </a:solidFill>
                <a:latin typeface="Century Gothic" panose="020B0502020202020204" pitchFamily="34" charset="0"/>
              </a:rPr>
              <a:t>Is this sentence a command? How do you know?</a:t>
            </a:r>
          </a:p>
          <a:p>
            <a:pPr marL="452438" indent="-285750" fontAlgn="base">
              <a:buFont typeface="Arial" panose="020B0604020202020204" pitchFamily="34" charset="0"/>
              <a:buChar char="•"/>
            </a:pPr>
            <a:r>
              <a:rPr lang="en-US" sz="1200" b="1" dirty="0">
                <a:solidFill>
                  <a:schemeClr val="tx1"/>
                </a:solidFill>
                <a:latin typeface="Century Gothic" panose="020B0502020202020204" pitchFamily="34" charset="0"/>
              </a:rPr>
              <a:t>Does this command need an exclamation mark or a full stop? How do you know?</a:t>
            </a:r>
          </a:p>
          <a:p>
            <a:pPr lvl="0" defTabSz="457200">
              <a:defRPr/>
            </a:pPr>
            <a:endParaRPr lang="en-GB" dirty="0">
              <a:solidFill>
                <a:prstClr val="black"/>
              </a:solidFill>
              <a:latin typeface="SassoonCRInfantMedium" panose="02000603020000020003" pitchFamily="2" charset="0"/>
            </a:endParaRPr>
          </a:p>
          <a:p>
            <a:pPr lvl="0" defTabSz="457200">
              <a:defRPr/>
            </a:pPr>
            <a:endParaRPr lang="en-GB" dirty="0">
              <a:solidFill>
                <a:prstClr val="black"/>
              </a:solidFill>
              <a:latin typeface="SassoonCRInfantMedium" panose="02000603020000020003" pitchFamily="2" charset="0"/>
            </a:endParaRPr>
          </a:p>
        </p:txBody>
      </p:sp>
      <p:pic>
        <p:nvPicPr>
          <p:cNvPr id="6" name="Picture 5" descr="A close up of a sign&#10;&#10;Description generated with high confidence">
            <a:extLst>
              <a:ext uri="{FF2B5EF4-FFF2-40B4-BE49-F238E27FC236}">
                <a16:creationId xmlns:a16="http://schemas.microsoft.com/office/drawing/2014/main" id="{89A3954C-9F11-4A2D-AA32-44C0F22B93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EDCE0DAB-AE5B-43D0-A202-AA32E74E9545}"/>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1204372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0CD6503-388C-4F9E-9FB0-9053D8579D01}"/>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rgbClr val="E7E6E6">
                    <a:lumMod val="50000"/>
                  </a:srgbClr>
                </a:solidFill>
                <a:latin typeface="Century Gothic" panose="020B0502020202020204" pitchFamily="34" charset="0"/>
              </a:rPr>
              <a:t>Year 2 – Autumn Block 5 – Sentence Types 1</a:t>
            </a:r>
            <a:br>
              <a:rPr lang="en-GB" b="1" dirty="0">
                <a:solidFill>
                  <a:schemeClr val="bg2">
                    <a:lumMod val="50000"/>
                  </a:schemeClr>
                </a:solidFill>
                <a:latin typeface="Century Gothic" panose="020B0502020202020204" pitchFamily="34" charset="0"/>
              </a:rPr>
            </a:br>
            <a:endParaRPr lang="en-GB" b="1" dirty="0">
              <a:solidFill>
                <a:schemeClr val="bg2">
                  <a:lumMod val="50000"/>
                </a:schemeClr>
              </a:solidFill>
              <a:latin typeface="Century Gothic" panose="020B0502020202020204" pitchFamily="34" charset="0"/>
            </a:endParaRPr>
          </a:p>
          <a:p>
            <a:pPr lvl="0" algn="ctr"/>
            <a:endParaRPr lang="en-GB" sz="4000" b="1" dirty="0">
              <a:solidFill>
                <a:schemeClr val="bg2">
                  <a:lumMod val="50000"/>
                </a:schemeClr>
              </a:solidFill>
              <a:latin typeface="Century Gothic" panose="020B0502020202020204" pitchFamily="34" charset="0"/>
            </a:endParaRPr>
          </a:p>
          <a:p>
            <a:pPr lvl="0" algn="ctr"/>
            <a:endParaRPr lang="en-GB" sz="4000" b="1" dirty="0">
              <a:solidFill>
                <a:schemeClr val="bg2">
                  <a:lumMod val="50000"/>
                </a:schemeClr>
              </a:solidFill>
              <a:latin typeface="Century Gothic" panose="020B0502020202020204" pitchFamily="34" charset="0"/>
            </a:endParaRPr>
          </a:p>
          <a:p>
            <a:pPr lvl="0" algn="ctr"/>
            <a:r>
              <a:rPr lang="en-GB" sz="4800" b="1" dirty="0">
                <a:solidFill>
                  <a:schemeClr val="bg2">
                    <a:lumMod val="25000"/>
                  </a:schemeClr>
                </a:solidFill>
                <a:latin typeface="Century Gothic" panose="020B0502020202020204" pitchFamily="34" charset="0"/>
              </a:rPr>
              <a:t>Step 3: Recognising Commands</a:t>
            </a:r>
            <a:endParaRPr lang="en-GB" sz="1200" b="1" dirty="0">
              <a:solidFill>
                <a:schemeClr val="bg2">
                  <a:lumMod val="25000"/>
                </a:schemeClr>
              </a:solidFill>
              <a:latin typeface="Century Gothic" panose="020B0502020202020204" pitchFamily="34" charset="0"/>
            </a:endParaRPr>
          </a:p>
        </p:txBody>
      </p:sp>
      <p:pic>
        <p:nvPicPr>
          <p:cNvPr id="6" name="Picture 5" descr="A close up of a sign&#10;&#10;Description generated with high confidence">
            <a:extLst>
              <a:ext uri="{FF2B5EF4-FFF2-40B4-BE49-F238E27FC236}">
                <a16:creationId xmlns:a16="http://schemas.microsoft.com/office/drawing/2014/main" id="{5DF97A20-235D-47F6-98BC-9A1D6D9480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8" name="TextBox 8">
            <a:extLst>
              <a:ext uri="{FF2B5EF4-FFF2-40B4-BE49-F238E27FC236}">
                <a16:creationId xmlns:a16="http://schemas.microsoft.com/office/drawing/2014/main" id="{7E39A529-F6D1-4254-AB76-E30D0A79444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401100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Introduction</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Follow these instructions.</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Were there any instructions you couldn’t follow?</a:t>
            </a:r>
            <a:endParaRPr lang="en-GB" sz="2000" b="1" dirty="0">
              <a:solidFill>
                <a:schemeClr val="bg2">
                  <a:lumMod val="25000"/>
                </a:schemeClr>
              </a:solidFill>
              <a:latin typeface="Century Gothic" panose="020B0502020202020204" pitchFamily="34" charset="0"/>
            </a:endParaRPr>
          </a:p>
          <a:p>
            <a:pPr marL="88900" algn="ctr"/>
            <a:endParaRPr lang="en-GB" sz="2800" dirty="0">
              <a:solidFill>
                <a:schemeClr val="bg2">
                  <a:lumMod val="25000"/>
                </a:schemeClr>
              </a:solidFill>
              <a:latin typeface="SassoonCRInfantMedium" panose="02000603020000020003" pitchFamily="2" charset="0"/>
            </a:endParaRPr>
          </a:p>
        </p:txBody>
      </p:sp>
      <p:pic>
        <p:nvPicPr>
          <p:cNvPr id="8" name="Picture 7" descr="A close up of a sign&#10;&#10;Description generated with high confidence">
            <a:extLst>
              <a:ext uri="{FF2B5EF4-FFF2-40B4-BE49-F238E27FC236}">
                <a16:creationId xmlns:a16="http://schemas.microsoft.com/office/drawing/2014/main" id="{0F8BA716-36CC-4E5E-84F0-A1756A6555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9" name="TextBox 8">
            <a:extLst>
              <a:ext uri="{FF2B5EF4-FFF2-40B4-BE49-F238E27FC236}">
                <a16:creationId xmlns:a16="http://schemas.microsoft.com/office/drawing/2014/main" id="{3A9BAF6D-3B9A-46F5-8AC7-81A9A56CCC0F}"/>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10" name="Table 9">
            <a:extLst>
              <a:ext uri="{FF2B5EF4-FFF2-40B4-BE49-F238E27FC236}">
                <a16:creationId xmlns:a16="http://schemas.microsoft.com/office/drawing/2014/main" id="{736CE2C8-5E7B-4D90-98A9-0C8862220665}"/>
              </a:ext>
            </a:extLst>
          </p:cNvPr>
          <p:cNvGraphicFramePr>
            <a:graphicFrameLocks noGrp="1"/>
          </p:cNvGraphicFramePr>
          <p:nvPr>
            <p:extLst>
              <p:ext uri="{D42A27DB-BD31-4B8C-83A1-F6EECF244321}">
                <p14:modId xmlns:p14="http://schemas.microsoft.com/office/powerpoint/2010/main" val="3614484531"/>
              </p:ext>
            </p:extLst>
          </p:nvPr>
        </p:nvGraphicFramePr>
        <p:xfrm>
          <a:off x="453251" y="1421872"/>
          <a:ext cx="5580000" cy="3024000"/>
        </p:xfrm>
        <a:graphic>
          <a:graphicData uri="http://schemas.openxmlformats.org/drawingml/2006/table">
            <a:tbl>
              <a:tblPr firstRow="1" bandRow="1">
                <a:tableStyleId>{5940675A-B579-460E-94D1-54222C63F5DA}</a:tableStyleId>
              </a:tblPr>
              <a:tblGrid>
                <a:gridCol w="5580000">
                  <a:extLst>
                    <a:ext uri="{9D8B030D-6E8A-4147-A177-3AD203B41FA5}">
                      <a16:colId xmlns:a16="http://schemas.microsoft.com/office/drawing/2014/main" val="1875981105"/>
                    </a:ext>
                  </a:extLst>
                </a:gridCol>
              </a:tblGrid>
              <a:tr h="756000">
                <a:tc>
                  <a:txBody>
                    <a:bodyPr/>
                    <a:lstStyle/>
                    <a:p>
                      <a:pPr algn="l"/>
                      <a:r>
                        <a:rPr lang="en-GB" sz="2000" b="1" dirty="0">
                          <a:latin typeface="Century Gothic" panose="020B0502020202020204" pitchFamily="34" charset="0"/>
                        </a:rPr>
                        <a:t>Stand up.</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67847945"/>
                  </a:ext>
                </a:extLst>
              </a:tr>
              <a:tr h="756000">
                <a:tc>
                  <a:txBody>
                    <a:bodyPr/>
                    <a:lstStyle/>
                    <a:p>
                      <a:pPr algn="l"/>
                      <a:r>
                        <a:rPr lang="en-GB" sz="2000" b="1" dirty="0">
                          <a:latin typeface="Century Gothic" panose="020B0502020202020204" pitchFamily="34" charset="0"/>
                        </a:rPr>
                        <a:t>Put your heads on your head.</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75615"/>
                  </a:ext>
                </a:extLst>
              </a:tr>
              <a:tr h="756000">
                <a:tc>
                  <a:txBody>
                    <a:bodyPr/>
                    <a:lstStyle/>
                    <a:p>
                      <a:pPr algn="l"/>
                      <a:r>
                        <a:rPr lang="en-GB" sz="2000" b="1" dirty="0">
                          <a:latin typeface="Century Gothic" panose="020B0502020202020204" pitchFamily="34" charset="0"/>
                        </a:rPr>
                        <a:t>Everyone is happy.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06393885"/>
                  </a:ext>
                </a:extLst>
              </a:tr>
              <a:tr h="756000">
                <a:tc>
                  <a:txBody>
                    <a:bodyPr/>
                    <a:lstStyle/>
                    <a:p>
                      <a:pPr algn="l"/>
                      <a:r>
                        <a:rPr lang="en-GB" sz="2000" b="1" dirty="0">
                          <a:latin typeface="Century Gothic" panose="020B0502020202020204" pitchFamily="34" charset="0"/>
                        </a:rPr>
                        <a:t>Sit back down quietly.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89514430"/>
                  </a:ext>
                </a:extLst>
              </a:tr>
            </a:tbl>
          </a:graphicData>
        </a:graphic>
      </p:graphicFrame>
    </p:spTree>
    <p:extLst>
      <p:ext uri="{BB962C8B-B14F-4D97-AF65-F5344CB8AC3E}">
        <p14:creationId xmlns:p14="http://schemas.microsoft.com/office/powerpoint/2010/main" val="1035052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Introduction</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Follow these instructions.</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Were there any instructions you couldn’t follow?</a:t>
            </a:r>
          </a:p>
          <a:p>
            <a:r>
              <a:rPr lang="en-GB" sz="2000" b="1" dirty="0">
                <a:solidFill>
                  <a:srgbClr val="FF0000"/>
                </a:solidFill>
                <a:latin typeface="Century Gothic" panose="020B0502020202020204" pitchFamily="34" charset="0"/>
              </a:rPr>
              <a:t>This is a statement. All the others are commands.</a:t>
            </a:r>
          </a:p>
          <a:p>
            <a:pPr marL="88900" algn="ctr"/>
            <a:endParaRPr lang="en-GB" sz="2800" dirty="0">
              <a:solidFill>
                <a:schemeClr val="bg2">
                  <a:lumMod val="25000"/>
                </a:schemeClr>
              </a:solidFill>
              <a:latin typeface="SassoonCRInfantMedium" panose="02000603020000020003" pitchFamily="2" charset="0"/>
            </a:endParaRPr>
          </a:p>
        </p:txBody>
      </p:sp>
      <p:pic>
        <p:nvPicPr>
          <p:cNvPr id="8" name="Picture 7" descr="A close up of a sign&#10;&#10;Description generated with high confidence">
            <a:extLst>
              <a:ext uri="{FF2B5EF4-FFF2-40B4-BE49-F238E27FC236}">
                <a16:creationId xmlns:a16="http://schemas.microsoft.com/office/drawing/2014/main" id="{53B46E04-17A4-4271-BB43-89316394E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9" name="TextBox 8">
            <a:extLst>
              <a:ext uri="{FF2B5EF4-FFF2-40B4-BE49-F238E27FC236}">
                <a16:creationId xmlns:a16="http://schemas.microsoft.com/office/drawing/2014/main" id="{A596BA5B-952D-4C4A-8160-240E888A7982}"/>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graphicFrame>
        <p:nvGraphicFramePr>
          <p:cNvPr id="10" name="Table 9">
            <a:extLst>
              <a:ext uri="{FF2B5EF4-FFF2-40B4-BE49-F238E27FC236}">
                <a16:creationId xmlns:a16="http://schemas.microsoft.com/office/drawing/2014/main" id="{C070682E-E903-466E-B859-58B1375C37F3}"/>
              </a:ext>
            </a:extLst>
          </p:cNvPr>
          <p:cNvGraphicFramePr>
            <a:graphicFrameLocks noGrp="1"/>
          </p:cNvGraphicFramePr>
          <p:nvPr>
            <p:extLst>
              <p:ext uri="{D42A27DB-BD31-4B8C-83A1-F6EECF244321}">
                <p14:modId xmlns:p14="http://schemas.microsoft.com/office/powerpoint/2010/main" val="120935861"/>
              </p:ext>
            </p:extLst>
          </p:nvPr>
        </p:nvGraphicFramePr>
        <p:xfrm>
          <a:off x="453251" y="1421872"/>
          <a:ext cx="5580000" cy="3024000"/>
        </p:xfrm>
        <a:graphic>
          <a:graphicData uri="http://schemas.openxmlformats.org/drawingml/2006/table">
            <a:tbl>
              <a:tblPr firstRow="1" bandRow="1">
                <a:tableStyleId>{5940675A-B579-460E-94D1-54222C63F5DA}</a:tableStyleId>
              </a:tblPr>
              <a:tblGrid>
                <a:gridCol w="5580000">
                  <a:extLst>
                    <a:ext uri="{9D8B030D-6E8A-4147-A177-3AD203B41FA5}">
                      <a16:colId xmlns:a16="http://schemas.microsoft.com/office/drawing/2014/main" val="1875981105"/>
                    </a:ext>
                  </a:extLst>
                </a:gridCol>
              </a:tblGrid>
              <a:tr h="756000">
                <a:tc>
                  <a:txBody>
                    <a:bodyPr/>
                    <a:lstStyle/>
                    <a:p>
                      <a:pPr algn="l"/>
                      <a:r>
                        <a:rPr lang="en-GB" sz="2000" b="1" dirty="0">
                          <a:latin typeface="Century Gothic" panose="020B0502020202020204" pitchFamily="34" charset="0"/>
                        </a:rPr>
                        <a:t>Stand up.</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67847945"/>
                  </a:ext>
                </a:extLst>
              </a:tr>
              <a:tr h="756000">
                <a:tc>
                  <a:txBody>
                    <a:bodyPr/>
                    <a:lstStyle/>
                    <a:p>
                      <a:pPr algn="l"/>
                      <a:r>
                        <a:rPr lang="en-GB" sz="2000" b="1" dirty="0">
                          <a:latin typeface="Century Gothic" panose="020B0502020202020204" pitchFamily="34" charset="0"/>
                        </a:rPr>
                        <a:t>Put your heads on your head.</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75615"/>
                  </a:ext>
                </a:extLst>
              </a:tr>
              <a:tr h="756000">
                <a:tc>
                  <a:txBody>
                    <a:bodyPr/>
                    <a:lstStyle/>
                    <a:p>
                      <a:pPr algn="l"/>
                      <a:r>
                        <a:rPr lang="en-GB" sz="2000" b="1" dirty="0">
                          <a:solidFill>
                            <a:srgbClr val="FF0000"/>
                          </a:solidFill>
                          <a:latin typeface="Century Gothic" panose="020B0502020202020204" pitchFamily="34" charset="0"/>
                        </a:rPr>
                        <a:t>Everyone is happy.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06393885"/>
                  </a:ext>
                </a:extLst>
              </a:tr>
              <a:tr h="756000">
                <a:tc>
                  <a:txBody>
                    <a:bodyPr/>
                    <a:lstStyle/>
                    <a:p>
                      <a:pPr algn="l"/>
                      <a:r>
                        <a:rPr lang="en-GB" sz="2000" b="1" dirty="0">
                          <a:latin typeface="Century Gothic" panose="020B0502020202020204" pitchFamily="34" charset="0"/>
                        </a:rPr>
                        <a:t>Sit back down quietly.</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89514430"/>
                  </a:ext>
                </a:extLst>
              </a:tr>
            </a:tbl>
          </a:graphicData>
        </a:graphic>
      </p:graphicFrame>
    </p:spTree>
    <p:extLst>
      <p:ext uri="{BB962C8B-B14F-4D97-AF65-F5344CB8AC3E}">
        <p14:creationId xmlns:p14="http://schemas.microsoft.com/office/powerpoint/2010/main" val="2795063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Tick the sentences below that are commands.</a:t>
            </a:r>
          </a:p>
        </p:txBody>
      </p:sp>
      <p:graphicFrame>
        <p:nvGraphicFramePr>
          <p:cNvPr id="6" name="Table 5">
            <a:extLst>
              <a:ext uri="{FF2B5EF4-FFF2-40B4-BE49-F238E27FC236}">
                <a16:creationId xmlns:a16="http://schemas.microsoft.com/office/drawing/2014/main" id="{F43F6675-9CB3-4540-B52B-CA2252654332}"/>
              </a:ext>
            </a:extLst>
          </p:cNvPr>
          <p:cNvGraphicFramePr>
            <a:graphicFrameLocks noGrp="1"/>
          </p:cNvGraphicFramePr>
          <p:nvPr>
            <p:extLst>
              <p:ext uri="{D42A27DB-BD31-4B8C-83A1-F6EECF244321}">
                <p14:modId xmlns:p14="http://schemas.microsoft.com/office/powerpoint/2010/main" val="67889138"/>
              </p:ext>
            </p:extLst>
          </p:nvPr>
        </p:nvGraphicFramePr>
        <p:xfrm>
          <a:off x="1745638" y="1773000"/>
          <a:ext cx="5652725" cy="3202720"/>
        </p:xfrm>
        <a:graphic>
          <a:graphicData uri="http://schemas.openxmlformats.org/drawingml/2006/table">
            <a:tbl>
              <a:tblPr firstRow="1" bandRow="1">
                <a:tableStyleId>{5C22544A-7EE6-4342-B048-85BDC9FD1C3A}</a:tableStyleId>
              </a:tblPr>
              <a:tblGrid>
                <a:gridCol w="4256991">
                  <a:extLst>
                    <a:ext uri="{9D8B030D-6E8A-4147-A177-3AD203B41FA5}">
                      <a16:colId xmlns:a16="http://schemas.microsoft.com/office/drawing/2014/main" val="3142503022"/>
                    </a:ext>
                  </a:extLst>
                </a:gridCol>
                <a:gridCol w="697867">
                  <a:extLst>
                    <a:ext uri="{9D8B030D-6E8A-4147-A177-3AD203B41FA5}">
                      <a16:colId xmlns:a16="http://schemas.microsoft.com/office/drawing/2014/main" val="3496122171"/>
                    </a:ext>
                  </a:extLst>
                </a:gridCol>
                <a:gridCol w="697867">
                  <a:extLst>
                    <a:ext uri="{9D8B030D-6E8A-4147-A177-3AD203B41FA5}">
                      <a16:colId xmlns:a16="http://schemas.microsoft.com/office/drawing/2014/main" val="4120698735"/>
                    </a:ext>
                  </a:extLst>
                </a:gridCol>
              </a:tblGrid>
              <a:tr h="686380">
                <a:tc>
                  <a:txBody>
                    <a:bodyPr/>
                    <a:lstStyle/>
                    <a:p>
                      <a:pPr algn="l"/>
                      <a:r>
                        <a:rPr lang="en-GB" sz="2000" b="1" dirty="0">
                          <a:solidFill>
                            <a:schemeClr val="tx1"/>
                          </a:solidFill>
                          <a:latin typeface="Century Gothic" panose="020B0502020202020204" pitchFamily="34" charset="0"/>
                        </a:rPr>
                        <a:t>Stop talking!</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1" dirty="0">
                        <a:solidFill>
                          <a:schemeClr val="tx1"/>
                        </a:solidFill>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1" dirty="0">
                        <a:solidFill>
                          <a:schemeClr val="tx1"/>
                        </a:solidFill>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6404007"/>
                  </a:ext>
                </a:extLst>
              </a:tr>
              <a:tr h="137276">
                <a:tc>
                  <a:txBody>
                    <a:bodyPr/>
                    <a:lstStyle/>
                    <a:p>
                      <a:pPr algn="l"/>
                      <a:endParaRPr lang="en-GB" sz="400" b="1"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400" b="1"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400" b="1"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9795173"/>
                  </a:ext>
                </a:extLst>
              </a:tr>
              <a:tr h="686380">
                <a:tc>
                  <a:txBody>
                    <a:bodyPr/>
                    <a:lstStyle/>
                    <a:p>
                      <a:pPr algn="l"/>
                      <a:r>
                        <a:rPr lang="en-GB" sz="2000" b="1" dirty="0">
                          <a:solidFill>
                            <a:schemeClr val="tx1"/>
                          </a:solidFill>
                          <a:latin typeface="Century Gothic" panose="020B0502020202020204" pitchFamily="34" charset="0"/>
                        </a:rPr>
                        <a:t>Are you okay today?  </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1" dirty="0">
                        <a:solidFill>
                          <a:schemeClr val="tx1"/>
                        </a:solidFill>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1" dirty="0">
                        <a:solidFill>
                          <a:schemeClr val="tx1"/>
                        </a:solidFill>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58738683"/>
                  </a:ext>
                </a:extLst>
              </a:tr>
              <a:tr h="137276">
                <a:tc>
                  <a:txBody>
                    <a:bodyPr/>
                    <a:lstStyle/>
                    <a:p>
                      <a:pPr algn="l"/>
                      <a:endParaRPr lang="en-GB" sz="400" b="1"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400" b="1"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400" b="1"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039556"/>
                  </a:ext>
                </a:extLst>
              </a:tr>
              <a:tr h="686380">
                <a:tc>
                  <a:txBody>
                    <a:bodyPr/>
                    <a:lstStyle/>
                    <a:p>
                      <a:pPr algn="l"/>
                      <a:r>
                        <a:rPr lang="en-GB" sz="2000" b="1" dirty="0">
                          <a:solidFill>
                            <a:schemeClr val="tx1"/>
                          </a:solidFill>
                          <a:latin typeface="Century Gothic" panose="020B0502020202020204" pitchFamily="34" charset="0"/>
                        </a:rPr>
                        <a:t>Cut the ribbon.</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sz="1800" dirty="0">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800" dirty="0">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3989000"/>
                  </a:ext>
                </a:extLst>
              </a:tr>
              <a:tr h="137276">
                <a:tc>
                  <a:txBody>
                    <a:bodyPr/>
                    <a:lstStyle/>
                    <a:p>
                      <a:pPr algn="l"/>
                      <a:endParaRPr lang="en-GB" sz="400" b="1"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400" dirty="0">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400" dirty="0">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1431682"/>
                  </a:ext>
                </a:extLst>
              </a:tr>
              <a:tr h="686380">
                <a:tc>
                  <a:txBody>
                    <a:bodyPr/>
                    <a:lstStyle/>
                    <a:p>
                      <a:pPr algn="l"/>
                      <a:r>
                        <a:rPr lang="en-GB" sz="2000" b="1" dirty="0">
                          <a:solidFill>
                            <a:schemeClr val="tx1"/>
                          </a:solidFill>
                          <a:latin typeface="Century Gothic" panose="020B0502020202020204" pitchFamily="34" charset="0"/>
                        </a:rPr>
                        <a:t>The flowers are red.</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sz="1800" dirty="0">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800" dirty="0">
                        <a:latin typeface="Century Gothic" panose="020B0502020202020204" pitchFamily="34" charset="0"/>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8066118"/>
                  </a:ext>
                </a:extLst>
              </a:tr>
            </a:tbl>
          </a:graphicData>
        </a:graphic>
      </p:graphicFrame>
      <p:pic>
        <p:nvPicPr>
          <p:cNvPr id="7" name="Picture 6" descr="A close up of a sign&#10;&#10;Description generated with high confidence">
            <a:extLst>
              <a:ext uri="{FF2B5EF4-FFF2-40B4-BE49-F238E27FC236}">
                <a16:creationId xmlns:a16="http://schemas.microsoft.com/office/drawing/2014/main" id="{61475402-9E92-41D3-8C68-34E62C77FF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8" name="TextBox 8">
            <a:extLst>
              <a:ext uri="{FF2B5EF4-FFF2-40B4-BE49-F238E27FC236}">
                <a16:creationId xmlns:a16="http://schemas.microsoft.com/office/drawing/2014/main" id="{1BC8ABBE-095B-4412-8819-7D929A79A3F3}"/>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6917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Tick the sentences below that are commands.</a:t>
            </a:r>
          </a:p>
          <a:p>
            <a:pPr algn="ctr"/>
            <a:endParaRPr lang="en-GB" sz="2000" b="1" u="sng" dirty="0">
              <a:solidFill>
                <a:schemeClr val="bg2">
                  <a:lumMod val="50000"/>
                </a:schemeClr>
              </a:solidFill>
              <a:latin typeface="Century Gothic" panose="020B0502020202020204" pitchFamily="34" charset="0"/>
            </a:endParaRPr>
          </a:p>
          <a:p>
            <a:pPr algn="ctr"/>
            <a:endParaRPr lang="en-GB" sz="2000" b="1" u="sng" dirty="0">
              <a:solidFill>
                <a:schemeClr val="bg2">
                  <a:lumMod val="50000"/>
                </a:schemeClr>
              </a:solidFill>
              <a:latin typeface="Century Gothic" panose="020B0502020202020204" pitchFamily="34" charset="0"/>
            </a:endParaRPr>
          </a:p>
        </p:txBody>
      </p:sp>
      <p:graphicFrame>
        <p:nvGraphicFramePr>
          <p:cNvPr id="6" name="Table 5">
            <a:extLst>
              <a:ext uri="{FF2B5EF4-FFF2-40B4-BE49-F238E27FC236}">
                <a16:creationId xmlns:a16="http://schemas.microsoft.com/office/drawing/2014/main" id="{F43F6675-9CB3-4540-B52B-CA2252654332}"/>
              </a:ext>
            </a:extLst>
          </p:cNvPr>
          <p:cNvGraphicFramePr>
            <a:graphicFrameLocks noGrp="1"/>
          </p:cNvGraphicFramePr>
          <p:nvPr>
            <p:extLst>
              <p:ext uri="{D42A27DB-BD31-4B8C-83A1-F6EECF244321}">
                <p14:modId xmlns:p14="http://schemas.microsoft.com/office/powerpoint/2010/main" val="3055091882"/>
              </p:ext>
            </p:extLst>
          </p:nvPr>
        </p:nvGraphicFramePr>
        <p:xfrm>
          <a:off x="1745638" y="1773000"/>
          <a:ext cx="5652725" cy="3202720"/>
        </p:xfrm>
        <a:graphic>
          <a:graphicData uri="http://schemas.openxmlformats.org/drawingml/2006/table">
            <a:tbl>
              <a:tblPr firstRow="1" bandRow="1">
                <a:tableStyleId>{5C22544A-7EE6-4342-B048-85BDC9FD1C3A}</a:tableStyleId>
              </a:tblPr>
              <a:tblGrid>
                <a:gridCol w="4256991">
                  <a:extLst>
                    <a:ext uri="{9D8B030D-6E8A-4147-A177-3AD203B41FA5}">
                      <a16:colId xmlns:a16="http://schemas.microsoft.com/office/drawing/2014/main" val="3142503022"/>
                    </a:ext>
                  </a:extLst>
                </a:gridCol>
                <a:gridCol w="697867">
                  <a:extLst>
                    <a:ext uri="{9D8B030D-6E8A-4147-A177-3AD203B41FA5}">
                      <a16:colId xmlns:a16="http://schemas.microsoft.com/office/drawing/2014/main" val="3496122171"/>
                    </a:ext>
                  </a:extLst>
                </a:gridCol>
                <a:gridCol w="697867">
                  <a:extLst>
                    <a:ext uri="{9D8B030D-6E8A-4147-A177-3AD203B41FA5}">
                      <a16:colId xmlns:a16="http://schemas.microsoft.com/office/drawing/2014/main" val="4120698735"/>
                    </a:ext>
                  </a:extLst>
                </a:gridCol>
              </a:tblGrid>
              <a:tr h="686380">
                <a:tc>
                  <a:txBody>
                    <a:bodyPr/>
                    <a:lstStyle/>
                    <a:p>
                      <a:pPr algn="l"/>
                      <a:r>
                        <a:rPr lang="en-GB" sz="2000" b="1" dirty="0">
                          <a:solidFill>
                            <a:srgbClr val="FF0000"/>
                          </a:solidFill>
                          <a:latin typeface="Century Gothic" panose="020B0502020202020204" pitchFamily="34" charset="0"/>
                        </a:rPr>
                        <a:t>Stop talking!</a:t>
                      </a:r>
                    </a:p>
                  </a:txBody>
                  <a:tcPr anchor="ctr">
                    <a:lnL w="1905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1" dirty="0">
                        <a:solidFill>
                          <a:schemeClr val="tx1"/>
                        </a:solidFill>
                        <a:latin typeface="Century Gothic" panose="020B0502020202020204" pitchFamily="34" charset="0"/>
                      </a:endParaRPr>
                    </a:p>
                  </a:txBody>
                  <a:tcPr anchor="ctr">
                    <a:lnL w="1905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2800" dirty="0">
                          <a:solidFill>
                            <a:srgbClr val="FF0000"/>
                          </a:solidFill>
                          <a:sym typeface="Wingdings" panose="05000000000000000000" pitchFamily="2" charset="2"/>
                        </a:rPr>
                        <a:t></a:t>
                      </a:r>
                      <a:endParaRPr lang="en-GB" sz="2800" b="1" dirty="0">
                        <a:solidFill>
                          <a:srgbClr val="FF0000"/>
                        </a:solidFill>
                        <a:latin typeface="Century Gothic" panose="020B0502020202020204" pitchFamily="34" charset="0"/>
                      </a:endParaRPr>
                    </a:p>
                  </a:txBody>
                  <a:tcPr anchor="ctr">
                    <a:lnL w="1905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96404007"/>
                  </a:ext>
                </a:extLst>
              </a:tr>
              <a:tr h="137276">
                <a:tc>
                  <a:txBody>
                    <a:bodyPr/>
                    <a:lstStyle/>
                    <a:p>
                      <a:pPr algn="l"/>
                      <a:endParaRPr lang="en-GB" sz="400" b="1"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400" b="1"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400" b="1"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9795173"/>
                  </a:ext>
                </a:extLst>
              </a:tr>
              <a:tr h="686380">
                <a:tc>
                  <a:txBody>
                    <a:bodyPr/>
                    <a:lstStyle/>
                    <a:p>
                      <a:pPr algn="l"/>
                      <a:r>
                        <a:rPr lang="en-GB" sz="2000" b="1" dirty="0">
                          <a:solidFill>
                            <a:schemeClr val="bg1">
                              <a:lumMod val="65000"/>
                            </a:schemeClr>
                          </a:solidFill>
                          <a:latin typeface="Century Gothic" panose="020B0502020202020204" pitchFamily="34" charset="0"/>
                        </a:rPr>
                        <a:t>Are you okay today?  </a:t>
                      </a:r>
                    </a:p>
                  </a:txBody>
                  <a:tcPr anchor="ctr">
                    <a:lnL w="19050" cap="flat" cmpd="sng" algn="ctr">
                      <a:solidFill>
                        <a:schemeClr val="bg1">
                          <a:lumMod val="65000"/>
                        </a:schemeClr>
                      </a:solidFill>
                      <a:prstDash val="solid"/>
                      <a:round/>
                      <a:headEnd type="none" w="med" len="med"/>
                      <a:tailEnd type="none" w="med" len="med"/>
                    </a:lnL>
                    <a:lnR w="19050" cap="flat" cmpd="sng" algn="ctr">
                      <a:solidFill>
                        <a:schemeClr val="bg1">
                          <a:lumMod val="65000"/>
                        </a:schemeClr>
                      </a:solidFill>
                      <a:prstDash val="solid"/>
                      <a:round/>
                      <a:headEnd type="none" w="med" len="med"/>
                      <a:tailEnd type="none" w="med" len="med"/>
                    </a:lnR>
                    <a:lnT w="19050" cap="flat" cmpd="sng" algn="ctr">
                      <a:solidFill>
                        <a:schemeClr val="bg1">
                          <a:lumMod val="65000"/>
                        </a:schemeClr>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GB" sz="1800" b="1" dirty="0">
                        <a:solidFill>
                          <a:schemeClr val="tx1"/>
                        </a:solidFill>
                        <a:latin typeface="Century Gothic" panose="020B0502020202020204" pitchFamily="34" charset="0"/>
                      </a:endParaRPr>
                    </a:p>
                  </a:txBody>
                  <a:tcPr anchor="ctr">
                    <a:lnL w="19050" cap="flat" cmpd="sng" algn="ctr">
                      <a:solidFill>
                        <a:schemeClr val="bg1">
                          <a:lumMod val="65000"/>
                        </a:schemeClr>
                      </a:solidFill>
                      <a:prstDash val="solid"/>
                      <a:round/>
                      <a:headEnd type="none" w="med" len="med"/>
                      <a:tailEnd type="none" w="med" len="med"/>
                    </a:lnL>
                    <a:lnR w="1905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1800" b="1" dirty="0">
                        <a:solidFill>
                          <a:schemeClr val="tx1"/>
                        </a:solidFill>
                        <a:latin typeface="Century Gothic" panose="020B0502020202020204" pitchFamily="34" charset="0"/>
                      </a:endParaRPr>
                    </a:p>
                  </a:txBody>
                  <a:tcPr anchor="ctr">
                    <a:lnL w="19050" cap="flat" cmpd="sng" algn="ctr">
                      <a:solidFill>
                        <a:schemeClr val="bg1">
                          <a:lumMod val="65000"/>
                        </a:schemeClr>
                      </a:solidFill>
                      <a:prstDash val="solid"/>
                      <a:round/>
                      <a:headEnd type="none" w="med" len="med"/>
                      <a:tailEnd type="none" w="med" len="med"/>
                    </a:lnL>
                    <a:lnR w="19050" cap="flat" cmpd="sng" algn="ctr">
                      <a:solidFill>
                        <a:schemeClr val="bg1">
                          <a:lumMod val="65000"/>
                        </a:schemeClr>
                      </a:solidFill>
                      <a:prstDash val="solid"/>
                      <a:round/>
                      <a:headEnd type="none" w="med" len="med"/>
                      <a:tailEnd type="none" w="med" len="med"/>
                    </a:lnR>
                    <a:lnT w="19050" cap="flat" cmpd="sng" algn="ctr">
                      <a:solidFill>
                        <a:schemeClr val="bg1">
                          <a:lumMod val="65000"/>
                        </a:schemeClr>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58738683"/>
                  </a:ext>
                </a:extLst>
              </a:tr>
              <a:tr h="137276">
                <a:tc>
                  <a:txBody>
                    <a:bodyPr/>
                    <a:lstStyle/>
                    <a:p>
                      <a:pPr algn="l"/>
                      <a:endParaRPr lang="en-GB" sz="400" b="1"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65000"/>
                        </a:schemeClr>
                      </a:solidFill>
                      <a:prstDash val="solid"/>
                      <a:round/>
                      <a:headEnd type="none" w="med" len="med"/>
                      <a:tailEnd type="none" w="med" len="med"/>
                    </a:lnT>
                    <a:lnB w="1905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400" b="1"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400" b="1"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65000"/>
                        </a:schemeClr>
                      </a:solidFill>
                      <a:prstDash val="solid"/>
                      <a:round/>
                      <a:headEnd type="none" w="med" len="med"/>
                      <a:tailEnd type="none" w="med" len="med"/>
                    </a:lnT>
                    <a:lnB w="1905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039556"/>
                  </a:ext>
                </a:extLst>
              </a:tr>
              <a:tr h="686380">
                <a:tc>
                  <a:txBody>
                    <a:bodyPr/>
                    <a:lstStyle/>
                    <a:p>
                      <a:pPr algn="l"/>
                      <a:r>
                        <a:rPr lang="en-GB" sz="2000" b="1" dirty="0">
                          <a:solidFill>
                            <a:srgbClr val="FF0000"/>
                          </a:solidFill>
                          <a:latin typeface="Century Gothic" panose="020B0502020202020204" pitchFamily="34" charset="0"/>
                        </a:rPr>
                        <a:t>Cut the ribbon.</a:t>
                      </a:r>
                    </a:p>
                  </a:txBody>
                  <a:tcPr anchor="ctr">
                    <a:lnL w="1905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sz="1800" dirty="0">
                        <a:latin typeface="Century Gothic" panose="020B0502020202020204" pitchFamily="34" charset="0"/>
                      </a:endParaRPr>
                    </a:p>
                  </a:txBody>
                  <a:tcPr anchor="ctr">
                    <a:lnL w="1905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dirty="0">
                          <a:solidFill>
                            <a:srgbClr val="FF0000"/>
                          </a:solidFill>
                          <a:sym typeface="Wingdings" panose="05000000000000000000" pitchFamily="2" charset="2"/>
                        </a:rPr>
                        <a:t></a:t>
                      </a:r>
                      <a:endParaRPr lang="en-GB" sz="2800" b="1" dirty="0">
                        <a:solidFill>
                          <a:srgbClr val="FF0000"/>
                        </a:solidFill>
                        <a:latin typeface="Century Gothic" panose="020B0502020202020204" pitchFamily="34" charset="0"/>
                      </a:endParaRPr>
                    </a:p>
                  </a:txBody>
                  <a:tcPr anchor="ctr">
                    <a:lnL w="19050" cap="flat" cmpd="sng" algn="ctr">
                      <a:solidFill>
                        <a:srgbClr val="FF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3989000"/>
                  </a:ext>
                </a:extLst>
              </a:tr>
              <a:tr h="137276">
                <a:tc>
                  <a:txBody>
                    <a:bodyPr/>
                    <a:lstStyle/>
                    <a:p>
                      <a:pPr algn="l"/>
                      <a:endParaRPr lang="en-GB" sz="400" b="1" dirty="0">
                        <a:solidFill>
                          <a:schemeClr val="tx1"/>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400" dirty="0">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400" dirty="0">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FF0000"/>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1431682"/>
                  </a:ext>
                </a:extLst>
              </a:tr>
              <a:tr h="686380">
                <a:tc>
                  <a:txBody>
                    <a:bodyPr/>
                    <a:lstStyle/>
                    <a:p>
                      <a:pPr algn="l"/>
                      <a:r>
                        <a:rPr lang="en-GB" sz="2000" b="1" dirty="0">
                          <a:solidFill>
                            <a:schemeClr val="bg1">
                              <a:lumMod val="65000"/>
                            </a:schemeClr>
                          </a:solidFill>
                          <a:latin typeface="Century Gothic" panose="020B0502020202020204" pitchFamily="34" charset="0"/>
                        </a:rPr>
                        <a:t>The flowers are red.</a:t>
                      </a:r>
                    </a:p>
                  </a:txBody>
                  <a:tcPr anchor="ctr">
                    <a:lnL w="19050" cap="flat" cmpd="sng" algn="ctr">
                      <a:solidFill>
                        <a:schemeClr val="bg1">
                          <a:lumMod val="65000"/>
                        </a:schemeClr>
                      </a:solidFill>
                      <a:prstDash val="solid"/>
                      <a:round/>
                      <a:headEnd type="none" w="med" len="med"/>
                      <a:tailEnd type="none" w="med" len="med"/>
                    </a:lnL>
                    <a:lnR w="19050" cap="flat" cmpd="sng" algn="ctr">
                      <a:solidFill>
                        <a:schemeClr val="bg1">
                          <a:lumMod val="65000"/>
                        </a:schemeClr>
                      </a:solidFill>
                      <a:prstDash val="solid"/>
                      <a:round/>
                      <a:headEnd type="none" w="med" len="med"/>
                      <a:tailEnd type="none" w="med" len="med"/>
                    </a:lnR>
                    <a:lnT w="19050" cap="flat" cmpd="sng" algn="ctr">
                      <a:solidFill>
                        <a:schemeClr val="bg1">
                          <a:lumMod val="65000"/>
                        </a:schemeClr>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sz="1800" dirty="0">
                        <a:latin typeface="Century Gothic" panose="020B0502020202020204" pitchFamily="34" charset="0"/>
                      </a:endParaRPr>
                    </a:p>
                  </a:txBody>
                  <a:tcPr anchor="ctr">
                    <a:lnL w="19050" cap="flat" cmpd="sng" algn="ctr">
                      <a:solidFill>
                        <a:schemeClr val="bg1">
                          <a:lumMod val="65000"/>
                        </a:schemeClr>
                      </a:solidFill>
                      <a:prstDash val="solid"/>
                      <a:round/>
                      <a:headEnd type="none" w="med" len="med"/>
                      <a:tailEnd type="none" w="med" len="med"/>
                    </a:lnL>
                    <a:lnR w="1905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800" dirty="0">
                        <a:latin typeface="Century Gothic" panose="020B0502020202020204" pitchFamily="34" charset="0"/>
                      </a:endParaRPr>
                    </a:p>
                  </a:txBody>
                  <a:tcPr anchor="ctr">
                    <a:lnL w="19050" cap="flat" cmpd="sng" algn="ctr">
                      <a:solidFill>
                        <a:schemeClr val="bg1">
                          <a:lumMod val="65000"/>
                        </a:schemeClr>
                      </a:solidFill>
                      <a:prstDash val="solid"/>
                      <a:round/>
                      <a:headEnd type="none" w="med" len="med"/>
                      <a:tailEnd type="none" w="med" len="med"/>
                    </a:lnL>
                    <a:lnR w="19050" cap="flat" cmpd="sng" algn="ctr">
                      <a:solidFill>
                        <a:schemeClr val="bg1">
                          <a:lumMod val="65000"/>
                        </a:schemeClr>
                      </a:solidFill>
                      <a:prstDash val="solid"/>
                      <a:round/>
                      <a:headEnd type="none" w="med" len="med"/>
                      <a:tailEnd type="none" w="med" len="med"/>
                    </a:lnR>
                    <a:lnT w="19050" cap="flat" cmpd="sng" algn="ctr">
                      <a:solidFill>
                        <a:schemeClr val="bg1">
                          <a:lumMod val="65000"/>
                        </a:schemeClr>
                      </a:solidFill>
                      <a:prstDash val="solid"/>
                      <a:round/>
                      <a:headEnd type="none" w="med" len="med"/>
                      <a:tailEnd type="none" w="med" len="med"/>
                    </a:lnT>
                    <a:lnB w="190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8066118"/>
                  </a:ext>
                </a:extLst>
              </a:tr>
            </a:tbl>
          </a:graphicData>
        </a:graphic>
      </p:graphicFrame>
      <p:pic>
        <p:nvPicPr>
          <p:cNvPr id="7" name="Picture 6" descr="A close up of a sign&#10;&#10;Description generated with high confidence">
            <a:extLst>
              <a:ext uri="{FF2B5EF4-FFF2-40B4-BE49-F238E27FC236}">
                <a16:creationId xmlns:a16="http://schemas.microsoft.com/office/drawing/2014/main" id="{6912AE48-2964-48BA-8FA9-93236C9101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8" name="TextBox 8">
            <a:extLst>
              <a:ext uri="{FF2B5EF4-FFF2-40B4-BE49-F238E27FC236}">
                <a16:creationId xmlns:a16="http://schemas.microsoft.com/office/drawing/2014/main" id="{1DE9D456-E0F0-4476-B21C-BC8ED6BBEAB4}"/>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3494353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2</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Does this command need an exclamation mark or a full stop?  </a:t>
            </a: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Please can you pass the salt</a:t>
            </a:r>
            <a:endParaRPr lang="en-GB" sz="1600" b="1" dirty="0">
              <a:solidFill>
                <a:schemeClr val="tx1"/>
              </a:solidFill>
              <a:latin typeface="Century Gothic" panose="020B0502020202020204" pitchFamily="34" charset="0"/>
            </a:endParaRPr>
          </a:p>
        </p:txBody>
      </p:sp>
      <p:pic>
        <p:nvPicPr>
          <p:cNvPr id="6" name="Picture 5" descr="A close up of a sign&#10;&#10;Description generated with high confidence">
            <a:extLst>
              <a:ext uri="{FF2B5EF4-FFF2-40B4-BE49-F238E27FC236}">
                <a16:creationId xmlns:a16="http://schemas.microsoft.com/office/drawing/2014/main" id="{FA5C957F-38E2-434B-A7E6-F162D4E087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DA97AF0A-7780-4033-875C-566AE7E0ED55}"/>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2018</a:t>
            </a:r>
          </a:p>
        </p:txBody>
      </p:sp>
    </p:spTree>
    <p:extLst>
      <p:ext uri="{BB962C8B-B14F-4D97-AF65-F5344CB8AC3E}">
        <p14:creationId xmlns:p14="http://schemas.microsoft.com/office/powerpoint/2010/main" val="27131471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BA3D94CF5BEB04DB95B866211778684" ma:contentTypeVersion="38" ma:contentTypeDescription="Create a new document." ma:contentTypeScope="" ma:versionID="d503cd6b6a17d8744eb1cac8076c117c">
  <xsd:schema xmlns:xsd="http://www.w3.org/2001/XMLSchema" xmlns:xs="http://www.w3.org/2001/XMLSchema" xmlns:p="http://schemas.microsoft.com/office/2006/metadata/properties" xmlns:ns1="http://schemas.microsoft.com/sharepoint/v3" xmlns:ns3="39f27f9c-8e83-409c-8121-69bdfadd4fc6" xmlns:ns4="98ef5a45-746f-4164-b484-119588967ac4" targetNamespace="http://schemas.microsoft.com/office/2006/metadata/properties" ma:root="true" ma:fieldsID="5ad607e28ab4129d824da402dbc67a4a" ns1:_="" ns3:_="" ns4:_="">
    <xsd:import namespace="http://schemas.microsoft.com/sharepoint/v3"/>
    <xsd:import namespace="39f27f9c-8e83-409c-8121-69bdfadd4fc6"/>
    <xsd:import namespace="98ef5a45-746f-4164-b484-119588967a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4:SharedWithUsers" minOccurs="0"/>
                <xsd:element ref="ns4:SharedWithDetails" minOccurs="0"/>
                <xsd:element ref="ns4:SharingHintHash" minOccurs="0"/>
                <xsd:element ref="ns3:MediaServiceEventHashCode" minOccurs="0"/>
                <xsd:element ref="ns3:MediaServiceGenerationTime" minOccurs="0"/>
                <xsd:element ref="ns3:MediaServiceAutoKeyPoints" minOccurs="0"/>
                <xsd:element ref="ns3: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9f27f9c-8e83-409c-8121-69bdfadd4f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ef5a45-746f-4164-b484-119588967ac4"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EF8F11D-A449-4684-B8E0-461263A2E192}">
  <ds:schemaRefs>
    <ds:schemaRef ds:uri="http://www.w3.org/XML/1998/namespace"/>
    <ds:schemaRef ds:uri="http://schemas.microsoft.com/office/2006/documentManagement/types"/>
    <ds:schemaRef ds:uri="39f27f9c-8e83-409c-8121-69bdfadd4fc6"/>
    <ds:schemaRef ds:uri="http://purl.org/dc/terms/"/>
    <ds:schemaRef ds:uri="http://schemas.microsoft.com/sharepoint/v3"/>
    <ds:schemaRef ds:uri="http://schemas.microsoft.com/office/2006/metadata/properties"/>
    <ds:schemaRef ds:uri="98ef5a45-746f-4164-b484-119588967ac4"/>
    <ds:schemaRef ds:uri="http://purl.org/dc/elements/1.1/"/>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8BE7001C-4FE1-4FF1-8D32-419BDEA7C0F6}">
  <ds:schemaRefs>
    <ds:schemaRef ds:uri="http://schemas.microsoft.com/sharepoint/v3/contenttype/forms"/>
  </ds:schemaRefs>
</ds:datastoreItem>
</file>

<file path=customXml/itemProps3.xml><?xml version="1.0" encoding="utf-8"?>
<ds:datastoreItem xmlns:ds="http://schemas.openxmlformats.org/officeDocument/2006/customXml" ds:itemID="{35E90225-06B3-4C6A-9407-D2445B4AE3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9f27f9c-8e83-409c-8121-69bdfadd4fc6"/>
    <ds:schemaRef ds:uri="98ef5a45-746f-4164-b484-119588967a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1455</TotalTime>
  <Words>1139</Words>
  <Application>Microsoft Office PowerPoint</Application>
  <PresentationFormat>On-screen Show (4:3)</PresentationFormat>
  <Paragraphs>320</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Century Gothic</vt:lpstr>
      <vt:lpstr>SassoonCRInfantMedium</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2 Recognising Commands PowerPoint Presentation</dc:title>
  <dc:creator>Ashleigh Sobol</dc:creator>
  <cp:lastModifiedBy>Hannah Kilvington</cp:lastModifiedBy>
  <cp:revision>9</cp:revision>
  <dcterms:created xsi:type="dcterms:W3CDTF">2018-03-17T10:08:43Z</dcterms:created>
  <dcterms:modified xsi:type="dcterms:W3CDTF">2021-01-14T13:55:12Z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0x010100DBA3D94CF5BEB04DB95B866211778684</vt:lpwstr>
  </property>
  <property fmtid="{D5CDD505-2E9C-101B-9397-08002B2CF9AE}" pid="3" name="TaxKeyword">
    <vt:lpwstr/>
  </property>
</Properties>
</file>