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58" r:id="rId2"/>
    <p:sldId id="264" r:id="rId3"/>
    <p:sldId id="273" r:id="rId4"/>
    <p:sldId id="274" r:id="rId5"/>
    <p:sldId id="275" r:id="rId6"/>
    <p:sldId id="276" r:id="rId7"/>
    <p:sldId id="277" r:id="rId8"/>
    <p:sldId id="278" r:id="rId9"/>
    <p:sldId id="279" r:id="rId10"/>
    <p:sldId id="281" r:id="rId11"/>
    <p:sldId id="282" r:id="rId12"/>
    <p:sldId id="283" r:id="rId13"/>
    <p:sldId id="284" r:id="rId14"/>
    <p:sldId id="285" r:id="rId15"/>
    <p:sldId id="286" r:id="rId16"/>
    <p:sldId id="287" r:id="rId17"/>
    <p:sldId id="288" r:id="rId18"/>
    <p:sldId id="289" r:id="rId19"/>
    <p:sldId id="290" r:id="rId20"/>
    <p:sldId id="267" r:id="rId21"/>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Twinkl" panose="020B0604020202020204" charset="0"/>
      <p:regular r:id="rId28"/>
      <p:bold r:id="rId29"/>
    </p:embeddedFont>
    <p:embeddedFont>
      <p:font typeface="Twinkl SemiBold" charset="0"/>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7" orient="horz" pos="346" userDrawn="1">
          <p15:clr>
            <a:srgbClr val="A4A3A4"/>
          </p15:clr>
        </p15:guide>
        <p15:guide id="8" pos="5534"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5AA"/>
    <a:srgbClr val="A0E5E8"/>
    <a:srgbClr val="2FB7BD"/>
    <a:srgbClr val="B0DFF9"/>
    <a:srgbClr val="DC2C3D"/>
    <a:srgbClr val="72D7DC"/>
    <a:srgbClr val="5CD0D6"/>
    <a:srgbClr val="ACDDFC"/>
    <a:srgbClr val="4DB1E3"/>
    <a:srgbClr val="006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62" d="100"/>
          <a:sy n="162" d="100"/>
        </p:scale>
        <p:origin x="1812" y="144"/>
      </p:cViewPr>
      <p:guideLst>
        <p:guide orient="horz" pos="2160"/>
        <p:guide pos="2880"/>
        <p:guide pos="340"/>
        <p:guide orient="horz" pos="3974"/>
        <p:guide orient="horz" pos="346"/>
        <p:guide pos="5534"/>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71B901-819C-4300-A70C-054C20C6B2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9170-49C6-4265-BB62-42F8AE079A3E}"/>
              </a:ext>
            </a:extLst>
          </p:cNvPr>
          <p:cNvSpPr>
            <a:spLocks noGrp="1"/>
          </p:cNvSpPr>
          <p:nvPr>
            <p:ph type="title"/>
          </p:nvPr>
        </p:nvSpPr>
        <p:spPr/>
        <p:txBody>
          <a:bodyPr/>
          <a:lstStyle/>
          <a:p>
            <a:r>
              <a:rPr lang="en-GB" dirty="0"/>
              <a:t>Quiz</a:t>
            </a:r>
          </a:p>
        </p:txBody>
      </p:sp>
      <p:sp>
        <p:nvSpPr>
          <p:cNvPr id="4" name="Rectangle: Rounded Corners 3">
            <a:extLst>
              <a:ext uri="{FF2B5EF4-FFF2-40B4-BE49-F238E27FC236}">
                <a16:creationId xmlns:a16="http://schemas.microsoft.com/office/drawing/2014/main" id="{2C708771-4625-415E-80E5-472F68E3411C}"/>
              </a:ext>
            </a:extLst>
          </p:cNvPr>
          <p:cNvSpPr/>
          <p:nvPr/>
        </p:nvSpPr>
        <p:spPr>
          <a:xfrm>
            <a:off x="1879600" y="1377935"/>
            <a:ext cx="5156200" cy="685800"/>
          </a:xfrm>
          <a:prstGeom prst="roundRect">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Where do emperor penguins live? </a:t>
            </a:r>
          </a:p>
        </p:txBody>
      </p:sp>
      <p:sp>
        <p:nvSpPr>
          <p:cNvPr id="7" name="A">
            <a:extLst>
              <a:ext uri="{FF2B5EF4-FFF2-40B4-BE49-F238E27FC236}">
                <a16:creationId xmlns:a16="http://schemas.microsoft.com/office/drawing/2014/main" id="{EC36A42E-7DE2-41AC-96E1-1E006A6352DC}"/>
              </a:ext>
            </a:extLst>
          </p:cNvPr>
          <p:cNvSpPr/>
          <p:nvPr/>
        </p:nvSpPr>
        <p:spPr>
          <a:xfrm>
            <a:off x="755650" y="230028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in the Arctic </a:t>
            </a:r>
          </a:p>
        </p:txBody>
      </p:sp>
      <p:sp>
        <p:nvSpPr>
          <p:cNvPr id="8" name="B">
            <a:extLst>
              <a:ext uri="{FF2B5EF4-FFF2-40B4-BE49-F238E27FC236}">
                <a16:creationId xmlns:a16="http://schemas.microsoft.com/office/drawing/2014/main" id="{23096DE9-5719-4941-B706-AF08F56CF630}"/>
              </a:ext>
            </a:extLst>
          </p:cNvPr>
          <p:cNvSpPr/>
          <p:nvPr/>
        </p:nvSpPr>
        <p:spPr>
          <a:xfrm>
            <a:off x="755650" y="364331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in Africa </a:t>
            </a:r>
          </a:p>
        </p:txBody>
      </p:sp>
      <p:sp>
        <p:nvSpPr>
          <p:cNvPr id="9" name="C">
            <a:extLst>
              <a:ext uri="{FF2B5EF4-FFF2-40B4-BE49-F238E27FC236}">
                <a16:creationId xmlns:a16="http://schemas.microsoft.com/office/drawing/2014/main" id="{AEE30047-211D-48DA-A91E-2D0F601C0062}"/>
              </a:ext>
            </a:extLst>
          </p:cNvPr>
          <p:cNvSpPr/>
          <p:nvPr/>
        </p:nvSpPr>
        <p:spPr>
          <a:xfrm>
            <a:off x="755650" y="498634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in Antarctica </a:t>
            </a:r>
          </a:p>
        </p:txBody>
      </p:sp>
      <p:sp>
        <p:nvSpPr>
          <p:cNvPr id="5" name="Rectangle 4">
            <a:extLst>
              <a:ext uri="{FF2B5EF4-FFF2-40B4-BE49-F238E27FC236}">
                <a16:creationId xmlns:a16="http://schemas.microsoft.com/office/drawing/2014/main" id="{B786A822-DC94-48AC-BFAE-2357F8D5DF01}"/>
              </a:ext>
            </a:extLst>
          </p:cNvPr>
          <p:cNvSpPr/>
          <p:nvPr/>
        </p:nvSpPr>
        <p:spPr>
          <a:xfrm>
            <a:off x="916380" y="3643313"/>
            <a:ext cx="707245" cy="1107996"/>
          </a:xfrm>
          <a:prstGeom prst="rect">
            <a:avLst/>
          </a:prstGeom>
        </p:spPr>
        <p:txBody>
          <a:bodyPr wrap="none">
            <a:spAutoFit/>
          </a:bodyPr>
          <a:lstStyle/>
          <a:p>
            <a:pPr algn="ctr"/>
            <a:r>
              <a:rPr lang="en-GB" sz="6600" b="1" dirty="0">
                <a:solidFill>
                  <a:srgbClr val="2FB7BD"/>
                </a:solidFill>
              </a:rPr>
              <a:t>B</a:t>
            </a:r>
            <a:endParaRPr lang="en-GB" sz="7200" b="1" dirty="0">
              <a:solidFill>
                <a:srgbClr val="2FB7BD"/>
              </a:solidFill>
              <a:latin typeface="Twinkl" pitchFamily="2" charset="0"/>
            </a:endParaRPr>
          </a:p>
        </p:txBody>
      </p:sp>
      <p:sp>
        <p:nvSpPr>
          <p:cNvPr id="12" name="Rectangle 11">
            <a:extLst>
              <a:ext uri="{FF2B5EF4-FFF2-40B4-BE49-F238E27FC236}">
                <a16:creationId xmlns:a16="http://schemas.microsoft.com/office/drawing/2014/main" id="{D5878012-947F-4881-9F9B-11A2DF20ABF8}"/>
              </a:ext>
            </a:extLst>
          </p:cNvPr>
          <p:cNvSpPr/>
          <p:nvPr/>
        </p:nvSpPr>
        <p:spPr>
          <a:xfrm>
            <a:off x="901152" y="2298769"/>
            <a:ext cx="737702" cy="1107996"/>
          </a:xfrm>
          <a:prstGeom prst="rect">
            <a:avLst/>
          </a:prstGeom>
        </p:spPr>
        <p:txBody>
          <a:bodyPr wrap="none">
            <a:spAutoFit/>
          </a:bodyPr>
          <a:lstStyle/>
          <a:p>
            <a:pPr algn="ctr"/>
            <a:r>
              <a:rPr lang="en-GB" sz="6600" b="1" dirty="0">
                <a:solidFill>
                  <a:srgbClr val="2FB7BD"/>
                </a:solidFill>
              </a:rPr>
              <a:t>A</a:t>
            </a:r>
            <a:endParaRPr lang="en-GB" sz="7200" b="1" dirty="0">
              <a:solidFill>
                <a:srgbClr val="2FB7BD"/>
              </a:solidFill>
              <a:latin typeface="Twinkl" pitchFamily="2" charset="0"/>
            </a:endParaRPr>
          </a:p>
        </p:txBody>
      </p:sp>
      <p:sp>
        <p:nvSpPr>
          <p:cNvPr id="13" name="Rectangle 12">
            <a:extLst>
              <a:ext uri="{FF2B5EF4-FFF2-40B4-BE49-F238E27FC236}">
                <a16:creationId xmlns:a16="http://schemas.microsoft.com/office/drawing/2014/main" id="{DFB3BA35-713C-453C-AAB9-61EB43D14486}"/>
              </a:ext>
            </a:extLst>
          </p:cNvPr>
          <p:cNvSpPr/>
          <p:nvPr/>
        </p:nvSpPr>
        <p:spPr>
          <a:xfrm>
            <a:off x="915579" y="4984829"/>
            <a:ext cx="708848" cy="1107996"/>
          </a:xfrm>
          <a:prstGeom prst="rect">
            <a:avLst/>
          </a:prstGeom>
        </p:spPr>
        <p:txBody>
          <a:bodyPr wrap="none">
            <a:spAutoFit/>
          </a:bodyPr>
          <a:lstStyle/>
          <a:p>
            <a:pPr algn="ctr"/>
            <a:r>
              <a:rPr lang="en-GB" sz="6600" b="1" dirty="0">
                <a:solidFill>
                  <a:srgbClr val="2FB7BD"/>
                </a:solidFill>
              </a:rPr>
              <a:t>C</a:t>
            </a:r>
            <a:endParaRPr lang="en-GB" sz="7200" b="1" dirty="0">
              <a:solidFill>
                <a:srgbClr val="2FB7BD"/>
              </a:solidFill>
              <a:latin typeface="Twinkl" pitchFamily="2" charset="0"/>
            </a:endParaRPr>
          </a:p>
        </p:txBody>
      </p:sp>
      <p:grpSp>
        <p:nvGrpSpPr>
          <p:cNvPr id="18" name="Group 17">
            <a:extLst>
              <a:ext uri="{FF2B5EF4-FFF2-40B4-BE49-F238E27FC236}">
                <a16:creationId xmlns:a16="http://schemas.microsoft.com/office/drawing/2014/main" id="{EB7E13DA-9D0A-4AB7-9636-69ECC52DBAC9}"/>
              </a:ext>
            </a:extLst>
          </p:cNvPr>
          <p:cNvGrpSpPr/>
          <p:nvPr/>
        </p:nvGrpSpPr>
        <p:grpSpPr>
          <a:xfrm>
            <a:off x="3029812" y="3569510"/>
            <a:ext cx="5647461" cy="1416076"/>
            <a:chOff x="3029812" y="3569510"/>
            <a:chExt cx="5647461" cy="1416076"/>
          </a:xfrm>
        </p:grpSpPr>
        <p:sp>
          <p:nvSpPr>
            <p:cNvPr id="17" name="Rectangle: Rounded Corners 16">
              <a:extLst>
                <a:ext uri="{FF2B5EF4-FFF2-40B4-BE49-F238E27FC236}">
                  <a16:creationId xmlns:a16="http://schemas.microsoft.com/office/drawing/2014/main" id="{6DC8D20E-FD65-4A77-B352-6A4AD4A9E7AF}"/>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15" name="Picture 14">
              <a:extLst>
                <a:ext uri="{FF2B5EF4-FFF2-40B4-BE49-F238E27FC236}">
                  <a16:creationId xmlns:a16="http://schemas.microsoft.com/office/drawing/2014/main" id="{B1939BA4-A8BC-467F-99DB-69DF235D8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19" name="Group 18">
            <a:extLst>
              <a:ext uri="{FF2B5EF4-FFF2-40B4-BE49-F238E27FC236}">
                <a16:creationId xmlns:a16="http://schemas.microsoft.com/office/drawing/2014/main" id="{8619B7A9-55BC-434D-BD94-F8953021E0C9}"/>
              </a:ext>
            </a:extLst>
          </p:cNvPr>
          <p:cNvGrpSpPr/>
          <p:nvPr/>
        </p:nvGrpSpPr>
        <p:grpSpPr>
          <a:xfrm>
            <a:off x="3029812" y="2144729"/>
            <a:ext cx="5647461" cy="1416076"/>
            <a:chOff x="3029812" y="3569510"/>
            <a:chExt cx="5647461" cy="1416076"/>
          </a:xfrm>
        </p:grpSpPr>
        <p:sp>
          <p:nvSpPr>
            <p:cNvPr id="20" name="Rectangle: Rounded Corners 19">
              <a:extLst>
                <a:ext uri="{FF2B5EF4-FFF2-40B4-BE49-F238E27FC236}">
                  <a16:creationId xmlns:a16="http://schemas.microsoft.com/office/drawing/2014/main" id="{76658DE3-FD2D-4085-8B59-46E92C6CA0D8}"/>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21" name="Picture 20">
              <a:extLst>
                <a:ext uri="{FF2B5EF4-FFF2-40B4-BE49-F238E27FC236}">
                  <a16:creationId xmlns:a16="http://schemas.microsoft.com/office/drawing/2014/main" id="{A91DE29C-0450-458C-914D-189C642A7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31" name="Group 30">
            <a:extLst>
              <a:ext uri="{FF2B5EF4-FFF2-40B4-BE49-F238E27FC236}">
                <a16:creationId xmlns:a16="http://schemas.microsoft.com/office/drawing/2014/main" id="{EEEACE45-C0F2-4A09-8310-0F03FAEF9442}"/>
              </a:ext>
            </a:extLst>
          </p:cNvPr>
          <p:cNvGrpSpPr/>
          <p:nvPr/>
        </p:nvGrpSpPr>
        <p:grpSpPr>
          <a:xfrm>
            <a:off x="3029812" y="4801782"/>
            <a:ext cx="3373286" cy="1702543"/>
            <a:chOff x="3029812" y="4801782"/>
            <a:chExt cx="3373286" cy="1702543"/>
          </a:xfrm>
        </p:grpSpPr>
        <p:sp>
          <p:nvSpPr>
            <p:cNvPr id="23" name="Rectangle: Rounded Corners 22">
              <a:extLst>
                <a:ext uri="{FF2B5EF4-FFF2-40B4-BE49-F238E27FC236}">
                  <a16:creationId xmlns:a16="http://schemas.microsoft.com/office/drawing/2014/main" id="{71D68559-C84C-4122-A4F8-030D417C75FC}"/>
                </a:ext>
              </a:extLst>
            </p:cNvPr>
            <p:cNvSpPr/>
            <p:nvPr/>
          </p:nvSpPr>
          <p:spPr>
            <a:xfrm>
              <a:off x="3029812" y="5264068"/>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Yay! Correct!</a:t>
              </a:r>
            </a:p>
          </p:txBody>
        </p:sp>
        <p:pic>
          <p:nvPicPr>
            <p:cNvPr id="30" name="Picture 29">
              <a:extLst>
                <a:ext uri="{FF2B5EF4-FFF2-40B4-BE49-F238E27FC236}">
                  <a16:creationId xmlns:a16="http://schemas.microsoft.com/office/drawing/2014/main" id="{53D14126-900C-4533-87AD-523CC61D1F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14"/>
                      </a14:imgEffect>
                    </a14:imgLayer>
                  </a14:imgProps>
                </a:ext>
                <a:ext uri="{28A0092B-C50C-407E-A947-70E740481C1C}">
                  <a14:useLocalDpi xmlns:a14="http://schemas.microsoft.com/office/drawing/2010/main" val="0"/>
                </a:ext>
              </a:extLst>
            </a:blip>
            <a:stretch>
              <a:fillRect/>
            </a:stretch>
          </p:blipFill>
          <p:spPr>
            <a:xfrm rot="21393308">
              <a:off x="4621542" y="4801782"/>
              <a:ext cx="1781556" cy="1702543"/>
            </a:xfrm>
            <a:prstGeom prst="rect">
              <a:avLst/>
            </a:prstGeom>
          </p:spPr>
        </p:pic>
      </p:grpSp>
      <p:sp>
        <p:nvSpPr>
          <p:cNvPr id="33" name="Action Button: Go Forward or Next 32">
            <a:hlinkClick r:id="" action="ppaction://hlinkshowjump?jump=nextslide" highlightClick="1"/>
            <a:extLst>
              <a:ext uri="{FF2B5EF4-FFF2-40B4-BE49-F238E27FC236}">
                <a16:creationId xmlns:a16="http://schemas.microsoft.com/office/drawing/2014/main" id="{B98F92E5-24E5-445B-A41D-E4A04747488D}"/>
              </a:ext>
            </a:extLst>
          </p:cNvPr>
          <p:cNvSpPr/>
          <p:nvPr/>
        </p:nvSpPr>
        <p:spPr>
          <a:xfrm>
            <a:off x="8086725" y="5934076"/>
            <a:ext cx="616611" cy="555640"/>
          </a:xfrm>
          <a:prstGeom prst="actionButtonForwardNext">
            <a:avLst/>
          </a:prstGeom>
          <a:solidFill>
            <a:srgbClr val="9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7367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32" presetClass="emph" presetSubtype="0" fill="hold" grpId="0" nodeType="withEffect">
                                  <p:stCondLst>
                                    <p:cond delay="0"/>
                                  </p:stCondLst>
                                  <p:childTnLst>
                                    <p:animRot by="120000">
                                      <p:cBhvr>
                                        <p:cTn id="21" dur="100" fill="hold">
                                          <p:stCondLst>
                                            <p:cond delay="0"/>
                                          </p:stCondLst>
                                        </p:cTn>
                                        <p:tgtEl>
                                          <p:spTgt spid="8"/>
                                        </p:tgtEl>
                                        <p:attrNameLst>
                                          <p:attrName>r</p:attrName>
                                        </p:attrNameLst>
                                      </p:cBhvr>
                                    </p:animRot>
                                    <p:animRot by="-240000">
                                      <p:cBhvr>
                                        <p:cTn id="22" dur="200" fill="hold">
                                          <p:stCondLst>
                                            <p:cond delay="200"/>
                                          </p:stCondLst>
                                        </p:cTn>
                                        <p:tgtEl>
                                          <p:spTgt spid="8"/>
                                        </p:tgtEl>
                                        <p:attrNameLst>
                                          <p:attrName>r</p:attrName>
                                        </p:attrNameLst>
                                      </p:cBhvr>
                                    </p:animRot>
                                    <p:animRot by="240000">
                                      <p:cBhvr>
                                        <p:cTn id="23" dur="200" fill="hold">
                                          <p:stCondLst>
                                            <p:cond delay="400"/>
                                          </p:stCondLst>
                                        </p:cTn>
                                        <p:tgtEl>
                                          <p:spTgt spid="8"/>
                                        </p:tgtEl>
                                        <p:attrNameLst>
                                          <p:attrName>r</p:attrName>
                                        </p:attrNameLst>
                                      </p:cBhvr>
                                    </p:animRot>
                                    <p:animRot by="-240000">
                                      <p:cBhvr>
                                        <p:cTn id="24" dur="200" fill="hold">
                                          <p:stCondLst>
                                            <p:cond delay="600"/>
                                          </p:stCondLst>
                                        </p:cTn>
                                        <p:tgtEl>
                                          <p:spTgt spid="8"/>
                                        </p:tgtEl>
                                        <p:attrNameLst>
                                          <p:attrName>r</p:attrName>
                                        </p:attrNameLst>
                                      </p:cBhvr>
                                    </p:animRot>
                                    <p:animRot by="120000">
                                      <p:cBhvr>
                                        <p:cTn id="2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26" presetClass="emph" presetSubtype="0" fill="hold" grpId="0" nodeType="withEffect">
                                  <p:stCondLst>
                                    <p:cond delay="0"/>
                                  </p:stCondLst>
                                  <p:childTnLst>
                                    <p:animEffect transition="out" filter="fade">
                                      <p:cBhvr>
                                        <p:cTn id="33" dur="500" tmFilter="0, 0; .2, .5; .8, .5; 1, 0"/>
                                        <p:tgtEl>
                                          <p:spTgt spid="9"/>
                                        </p:tgtEl>
                                      </p:cBhvr>
                                    </p:animEffect>
                                    <p:animScale>
                                      <p:cBhvr>
                                        <p:cTn id="34" dur="250" autoRev="1" fill="hold"/>
                                        <p:tgtEl>
                                          <p:spTgt spid="9"/>
                                        </p:tgtEl>
                                      </p:cBhvr>
                                      <p:by x="105000" y="105000"/>
                                    </p:animScale>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C708771-4625-415E-80E5-472F68E3411C}"/>
              </a:ext>
            </a:extLst>
          </p:cNvPr>
          <p:cNvSpPr/>
          <p:nvPr/>
        </p:nvSpPr>
        <p:spPr>
          <a:xfrm>
            <a:off x="1879600" y="786187"/>
            <a:ext cx="5156200" cy="685800"/>
          </a:xfrm>
          <a:prstGeom prst="roundRect">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is a </a:t>
            </a:r>
            <a:r>
              <a:rPr lang="en-GB" b="1" dirty="0">
                <a:solidFill>
                  <a:schemeClr val="tx1"/>
                </a:solidFill>
                <a:latin typeface="Twinkl" pitchFamily="2" charset="0"/>
              </a:rPr>
              <a:t>colony? </a:t>
            </a:r>
          </a:p>
        </p:txBody>
      </p:sp>
      <p:sp>
        <p:nvSpPr>
          <p:cNvPr id="7" name="A">
            <a:extLst>
              <a:ext uri="{FF2B5EF4-FFF2-40B4-BE49-F238E27FC236}">
                <a16:creationId xmlns:a16="http://schemas.microsoft.com/office/drawing/2014/main" id="{EC36A42E-7DE2-41AC-96E1-1E006A6352DC}"/>
              </a:ext>
            </a:extLst>
          </p:cNvPr>
          <p:cNvSpPr/>
          <p:nvPr/>
        </p:nvSpPr>
        <p:spPr>
          <a:xfrm>
            <a:off x="755650" y="184308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a type of penguin food </a:t>
            </a:r>
          </a:p>
        </p:txBody>
      </p:sp>
      <p:sp>
        <p:nvSpPr>
          <p:cNvPr id="8" name="B">
            <a:extLst>
              <a:ext uri="{FF2B5EF4-FFF2-40B4-BE49-F238E27FC236}">
                <a16:creationId xmlns:a16="http://schemas.microsoft.com/office/drawing/2014/main" id="{23096DE9-5719-4941-B706-AF08F56CF630}"/>
              </a:ext>
            </a:extLst>
          </p:cNvPr>
          <p:cNvSpPr/>
          <p:nvPr/>
        </p:nvSpPr>
        <p:spPr>
          <a:xfrm>
            <a:off x="755650" y="3320661"/>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a large group of penguins </a:t>
            </a:r>
          </a:p>
        </p:txBody>
      </p:sp>
      <p:sp>
        <p:nvSpPr>
          <p:cNvPr id="9" name="C">
            <a:extLst>
              <a:ext uri="{FF2B5EF4-FFF2-40B4-BE49-F238E27FC236}">
                <a16:creationId xmlns:a16="http://schemas.microsoft.com/office/drawing/2014/main" id="{AEE30047-211D-48DA-A91E-2D0F601C0062}"/>
              </a:ext>
            </a:extLst>
          </p:cNvPr>
          <p:cNvSpPr/>
          <p:nvPr/>
        </p:nvSpPr>
        <p:spPr>
          <a:xfrm>
            <a:off x="755650" y="498634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a place in Antarctica </a:t>
            </a:r>
          </a:p>
        </p:txBody>
      </p:sp>
      <p:sp>
        <p:nvSpPr>
          <p:cNvPr id="5" name="Rectangle 4">
            <a:extLst>
              <a:ext uri="{FF2B5EF4-FFF2-40B4-BE49-F238E27FC236}">
                <a16:creationId xmlns:a16="http://schemas.microsoft.com/office/drawing/2014/main" id="{B786A822-DC94-48AC-BFAE-2357F8D5DF01}"/>
              </a:ext>
            </a:extLst>
          </p:cNvPr>
          <p:cNvSpPr/>
          <p:nvPr/>
        </p:nvSpPr>
        <p:spPr>
          <a:xfrm>
            <a:off x="916380" y="3320661"/>
            <a:ext cx="707245" cy="1107996"/>
          </a:xfrm>
          <a:prstGeom prst="rect">
            <a:avLst/>
          </a:prstGeom>
        </p:spPr>
        <p:txBody>
          <a:bodyPr wrap="none">
            <a:spAutoFit/>
          </a:bodyPr>
          <a:lstStyle/>
          <a:p>
            <a:pPr algn="ctr"/>
            <a:r>
              <a:rPr lang="en-GB" sz="6600" b="1" dirty="0">
                <a:solidFill>
                  <a:srgbClr val="2FB7BD"/>
                </a:solidFill>
              </a:rPr>
              <a:t>B</a:t>
            </a:r>
            <a:endParaRPr lang="en-GB" sz="7200" b="1" dirty="0">
              <a:solidFill>
                <a:srgbClr val="2FB7BD"/>
              </a:solidFill>
              <a:latin typeface="Twinkl" pitchFamily="2" charset="0"/>
            </a:endParaRPr>
          </a:p>
        </p:txBody>
      </p:sp>
      <p:sp>
        <p:nvSpPr>
          <p:cNvPr id="12" name="Rectangle 11">
            <a:extLst>
              <a:ext uri="{FF2B5EF4-FFF2-40B4-BE49-F238E27FC236}">
                <a16:creationId xmlns:a16="http://schemas.microsoft.com/office/drawing/2014/main" id="{D5878012-947F-4881-9F9B-11A2DF20ABF8}"/>
              </a:ext>
            </a:extLst>
          </p:cNvPr>
          <p:cNvSpPr/>
          <p:nvPr/>
        </p:nvSpPr>
        <p:spPr>
          <a:xfrm>
            <a:off x="901152" y="1841569"/>
            <a:ext cx="737702" cy="1107996"/>
          </a:xfrm>
          <a:prstGeom prst="rect">
            <a:avLst/>
          </a:prstGeom>
        </p:spPr>
        <p:txBody>
          <a:bodyPr wrap="none">
            <a:spAutoFit/>
          </a:bodyPr>
          <a:lstStyle/>
          <a:p>
            <a:pPr algn="ctr"/>
            <a:r>
              <a:rPr lang="en-GB" sz="6600" b="1" dirty="0">
                <a:solidFill>
                  <a:srgbClr val="2FB7BD"/>
                </a:solidFill>
              </a:rPr>
              <a:t>A</a:t>
            </a:r>
            <a:endParaRPr lang="en-GB" sz="7200" b="1" dirty="0">
              <a:solidFill>
                <a:srgbClr val="2FB7BD"/>
              </a:solidFill>
              <a:latin typeface="Twinkl" pitchFamily="2" charset="0"/>
            </a:endParaRPr>
          </a:p>
        </p:txBody>
      </p:sp>
      <p:sp>
        <p:nvSpPr>
          <p:cNvPr id="13" name="Rectangle 12">
            <a:extLst>
              <a:ext uri="{FF2B5EF4-FFF2-40B4-BE49-F238E27FC236}">
                <a16:creationId xmlns:a16="http://schemas.microsoft.com/office/drawing/2014/main" id="{DFB3BA35-713C-453C-AAB9-61EB43D14486}"/>
              </a:ext>
            </a:extLst>
          </p:cNvPr>
          <p:cNvSpPr/>
          <p:nvPr/>
        </p:nvSpPr>
        <p:spPr>
          <a:xfrm>
            <a:off x="915579" y="4984829"/>
            <a:ext cx="708848" cy="1107996"/>
          </a:xfrm>
          <a:prstGeom prst="rect">
            <a:avLst/>
          </a:prstGeom>
        </p:spPr>
        <p:txBody>
          <a:bodyPr wrap="none">
            <a:spAutoFit/>
          </a:bodyPr>
          <a:lstStyle/>
          <a:p>
            <a:pPr algn="ctr"/>
            <a:r>
              <a:rPr lang="en-GB" sz="6600" b="1" dirty="0">
                <a:solidFill>
                  <a:srgbClr val="2FB7BD"/>
                </a:solidFill>
              </a:rPr>
              <a:t>C</a:t>
            </a:r>
            <a:endParaRPr lang="en-GB" sz="7200" b="1" dirty="0">
              <a:solidFill>
                <a:srgbClr val="2FB7BD"/>
              </a:solidFill>
              <a:latin typeface="Twinkl" pitchFamily="2" charset="0"/>
            </a:endParaRPr>
          </a:p>
        </p:txBody>
      </p:sp>
      <p:grpSp>
        <p:nvGrpSpPr>
          <p:cNvPr id="18" name="Group 17">
            <a:extLst>
              <a:ext uri="{FF2B5EF4-FFF2-40B4-BE49-F238E27FC236}">
                <a16:creationId xmlns:a16="http://schemas.microsoft.com/office/drawing/2014/main" id="{EB7E13DA-9D0A-4AB7-9636-69ECC52DBAC9}"/>
              </a:ext>
            </a:extLst>
          </p:cNvPr>
          <p:cNvGrpSpPr/>
          <p:nvPr/>
        </p:nvGrpSpPr>
        <p:grpSpPr>
          <a:xfrm>
            <a:off x="2900818" y="4892649"/>
            <a:ext cx="5647461" cy="1416076"/>
            <a:chOff x="3029812" y="3569510"/>
            <a:chExt cx="5647461" cy="1416076"/>
          </a:xfrm>
        </p:grpSpPr>
        <p:sp>
          <p:nvSpPr>
            <p:cNvPr id="17" name="Rectangle: Rounded Corners 16">
              <a:extLst>
                <a:ext uri="{FF2B5EF4-FFF2-40B4-BE49-F238E27FC236}">
                  <a16:creationId xmlns:a16="http://schemas.microsoft.com/office/drawing/2014/main" id="{6DC8D20E-FD65-4A77-B352-6A4AD4A9E7AF}"/>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15" name="Picture 14">
              <a:extLst>
                <a:ext uri="{FF2B5EF4-FFF2-40B4-BE49-F238E27FC236}">
                  <a16:creationId xmlns:a16="http://schemas.microsoft.com/office/drawing/2014/main" id="{B1939BA4-A8BC-467F-99DB-69DF235D8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19" name="Group 18">
            <a:extLst>
              <a:ext uri="{FF2B5EF4-FFF2-40B4-BE49-F238E27FC236}">
                <a16:creationId xmlns:a16="http://schemas.microsoft.com/office/drawing/2014/main" id="{8619B7A9-55BC-434D-BD94-F8953021E0C9}"/>
              </a:ext>
            </a:extLst>
          </p:cNvPr>
          <p:cNvGrpSpPr/>
          <p:nvPr/>
        </p:nvGrpSpPr>
        <p:grpSpPr>
          <a:xfrm>
            <a:off x="3182671" y="1710152"/>
            <a:ext cx="5647461" cy="1416076"/>
            <a:chOff x="3029812" y="3569510"/>
            <a:chExt cx="5647461" cy="1416076"/>
          </a:xfrm>
        </p:grpSpPr>
        <p:sp>
          <p:nvSpPr>
            <p:cNvPr id="20" name="Rectangle: Rounded Corners 19">
              <a:extLst>
                <a:ext uri="{FF2B5EF4-FFF2-40B4-BE49-F238E27FC236}">
                  <a16:creationId xmlns:a16="http://schemas.microsoft.com/office/drawing/2014/main" id="{76658DE3-FD2D-4085-8B59-46E92C6CA0D8}"/>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21" name="Picture 20">
              <a:extLst>
                <a:ext uri="{FF2B5EF4-FFF2-40B4-BE49-F238E27FC236}">
                  <a16:creationId xmlns:a16="http://schemas.microsoft.com/office/drawing/2014/main" id="{A91DE29C-0450-458C-914D-189C642A7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31" name="Group 30">
            <a:extLst>
              <a:ext uri="{FF2B5EF4-FFF2-40B4-BE49-F238E27FC236}">
                <a16:creationId xmlns:a16="http://schemas.microsoft.com/office/drawing/2014/main" id="{EEEACE45-C0F2-4A09-8310-0F03FAEF9442}"/>
              </a:ext>
            </a:extLst>
          </p:cNvPr>
          <p:cNvGrpSpPr/>
          <p:nvPr/>
        </p:nvGrpSpPr>
        <p:grpSpPr>
          <a:xfrm>
            <a:off x="3128696" y="3187347"/>
            <a:ext cx="3373286" cy="1702543"/>
            <a:chOff x="3029812" y="4801782"/>
            <a:chExt cx="3373286" cy="1702543"/>
          </a:xfrm>
        </p:grpSpPr>
        <p:sp>
          <p:nvSpPr>
            <p:cNvPr id="23" name="Rectangle: Rounded Corners 22">
              <a:extLst>
                <a:ext uri="{FF2B5EF4-FFF2-40B4-BE49-F238E27FC236}">
                  <a16:creationId xmlns:a16="http://schemas.microsoft.com/office/drawing/2014/main" id="{71D68559-C84C-4122-A4F8-030D417C75FC}"/>
                </a:ext>
              </a:extLst>
            </p:cNvPr>
            <p:cNvSpPr/>
            <p:nvPr/>
          </p:nvSpPr>
          <p:spPr>
            <a:xfrm>
              <a:off x="3029812" y="5264068"/>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Yay! Correct!</a:t>
              </a:r>
            </a:p>
          </p:txBody>
        </p:sp>
        <p:pic>
          <p:nvPicPr>
            <p:cNvPr id="30" name="Picture 29">
              <a:extLst>
                <a:ext uri="{FF2B5EF4-FFF2-40B4-BE49-F238E27FC236}">
                  <a16:creationId xmlns:a16="http://schemas.microsoft.com/office/drawing/2014/main" id="{53D14126-900C-4533-87AD-523CC61D1F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14"/>
                      </a14:imgEffect>
                    </a14:imgLayer>
                  </a14:imgProps>
                </a:ext>
                <a:ext uri="{28A0092B-C50C-407E-A947-70E740481C1C}">
                  <a14:useLocalDpi xmlns:a14="http://schemas.microsoft.com/office/drawing/2010/main" val="0"/>
                </a:ext>
              </a:extLst>
            </a:blip>
            <a:stretch>
              <a:fillRect/>
            </a:stretch>
          </p:blipFill>
          <p:spPr>
            <a:xfrm rot="21393308">
              <a:off x="4621542" y="4801782"/>
              <a:ext cx="1781556" cy="1702543"/>
            </a:xfrm>
            <a:prstGeom prst="rect">
              <a:avLst/>
            </a:prstGeom>
          </p:spPr>
        </p:pic>
      </p:grpSp>
      <p:sp>
        <p:nvSpPr>
          <p:cNvPr id="24" name="Action Button: Go Forward or Next 23">
            <a:hlinkClick r:id="" action="ppaction://hlinkshowjump?jump=nextslide" highlightClick="1"/>
            <a:extLst>
              <a:ext uri="{FF2B5EF4-FFF2-40B4-BE49-F238E27FC236}">
                <a16:creationId xmlns:a16="http://schemas.microsoft.com/office/drawing/2014/main" id="{B2F37B99-A3BC-40A7-AA81-DE06275AAE7D}"/>
              </a:ext>
            </a:extLst>
          </p:cNvPr>
          <p:cNvSpPr/>
          <p:nvPr/>
        </p:nvSpPr>
        <p:spPr>
          <a:xfrm>
            <a:off x="8086725" y="5934076"/>
            <a:ext cx="616611" cy="555640"/>
          </a:xfrm>
          <a:prstGeom prst="actionButtonForwardNext">
            <a:avLst/>
          </a:prstGeom>
          <a:solidFill>
            <a:srgbClr val="9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58725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32" presetClass="emph" presetSubtype="0" fill="hold" grpId="0" nodeType="withEffect">
                                  <p:stCondLst>
                                    <p:cond delay="0"/>
                                  </p:stCondLst>
                                  <p:childTnLst>
                                    <p:animRot by="120000">
                                      <p:cBhvr>
                                        <p:cTn id="21" dur="100" fill="hold">
                                          <p:stCondLst>
                                            <p:cond delay="0"/>
                                          </p:stCondLst>
                                        </p:cTn>
                                        <p:tgtEl>
                                          <p:spTgt spid="8"/>
                                        </p:tgtEl>
                                        <p:attrNameLst>
                                          <p:attrName>r</p:attrName>
                                        </p:attrNameLst>
                                      </p:cBhvr>
                                    </p:animRot>
                                    <p:animRot by="-240000">
                                      <p:cBhvr>
                                        <p:cTn id="22" dur="200" fill="hold">
                                          <p:stCondLst>
                                            <p:cond delay="200"/>
                                          </p:stCondLst>
                                        </p:cTn>
                                        <p:tgtEl>
                                          <p:spTgt spid="8"/>
                                        </p:tgtEl>
                                        <p:attrNameLst>
                                          <p:attrName>r</p:attrName>
                                        </p:attrNameLst>
                                      </p:cBhvr>
                                    </p:animRot>
                                    <p:animRot by="240000">
                                      <p:cBhvr>
                                        <p:cTn id="23" dur="200" fill="hold">
                                          <p:stCondLst>
                                            <p:cond delay="400"/>
                                          </p:stCondLst>
                                        </p:cTn>
                                        <p:tgtEl>
                                          <p:spTgt spid="8"/>
                                        </p:tgtEl>
                                        <p:attrNameLst>
                                          <p:attrName>r</p:attrName>
                                        </p:attrNameLst>
                                      </p:cBhvr>
                                    </p:animRot>
                                    <p:animRot by="-240000">
                                      <p:cBhvr>
                                        <p:cTn id="24" dur="200" fill="hold">
                                          <p:stCondLst>
                                            <p:cond delay="600"/>
                                          </p:stCondLst>
                                        </p:cTn>
                                        <p:tgtEl>
                                          <p:spTgt spid="8"/>
                                        </p:tgtEl>
                                        <p:attrNameLst>
                                          <p:attrName>r</p:attrName>
                                        </p:attrNameLst>
                                      </p:cBhvr>
                                    </p:animRot>
                                    <p:animRot by="120000">
                                      <p:cBhvr>
                                        <p:cTn id="2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32" presetClass="emph" presetSubtype="0" fill="hold" grpId="0" nodeType="withEffect">
                                  <p:stCondLst>
                                    <p:cond delay="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C708771-4625-415E-80E5-472F68E3411C}"/>
              </a:ext>
            </a:extLst>
          </p:cNvPr>
          <p:cNvSpPr/>
          <p:nvPr/>
        </p:nvSpPr>
        <p:spPr>
          <a:xfrm>
            <a:off x="1879600" y="838200"/>
            <a:ext cx="5156200" cy="685800"/>
          </a:xfrm>
          <a:prstGeom prst="roundRect">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does being in </a:t>
            </a:r>
            <a:r>
              <a:rPr lang="en-GB" b="1" dirty="0">
                <a:solidFill>
                  <a:schemeClr val="tx1"/>
                </a:solidFill>
                <a:latin typeface="Twinkl" pitchFamily="2" charset="0"/>
              </a:rPr>
              <a:t>captivity</a:t>
            </a:r>
            <a:r>
              <a:rPr lang="en-GB" dirty="0">
                <a:solidFill>
                  <a:schemeClr val="tx1"/>
                </a:solidFill>
                <a:latin typeface="Twinkl" pitchFamily="2" charset="0"/>
              </a:rPr>
              <a:t> mean? </a:t>
            </a:r>
          </a:p>
        </p:txBody>
      </p:sp>
      <p:sp>
        <p:nvSpPr>
          <p:cNvPr id="7" name="A">
            <a:extLst>
              <a:ext uri="{FF2B5EF4-FFF2-40B4-BE49-F238E27FC236}">
                <a16:creationId xmlns:a16="http://schemas.microsoft.com/office/drawing/2014/main" id="{EC36A42E-7DE2-41AC-96E1-1E006A6352DC}"/>
              </a:ext>
            </a:extLst>
          </p:cNvPr>
          <p:cNvSpPr/>
          <p:nvPr/>
        </p:nvSpPr>
        <p:spPr>
          <a:xfrm>
            <a:off x="755650" y="1817885"/>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being a captain </a:t>
            </a:r>
          </a:p>
        </p:txBody>
      </p:sp>
      <p:sp>
        <p:nvSpPr>
          <p:cNvPr id="8" name="B">
            <a:extLst>
              <a:ext uri="{FF2B5EF4-FFF2-40B4-BE49-F238E27FC236}">
                <a16:creationId xmlns:a16="http://schemas.microsoft.com/office/drawing/2014/main" id="{23096DE9-5719-4941-B706-AF08F56CF630}"/>
              </a:ext>
            </a:extLst>
          </p:cNvPr>
          <p:cNvSpPr/>
          <p:nvPr/>
        </p:nvSpPr>
        <p:spPr>
          <a:xfrm>
            <a:off x="755650" y="3464932"/>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being in the wild </a:t>
            </a:r>
          </a:p>
        </p:txBody>
      </p:sp>
      <p:sp>
        <p:nvSpPr>
          <p:cNvPr id="9" name="C">
            <a:extLst>
              <a:ext uri="{FF2B5EF4-FFF2-40B4-BE49-F238E27FC236}">
                <a16:creationId xmlns:a16="http://schemas.microsoft.com/office/drawing/2014/main" id="{AEE30047-211D-48DA-A91E-2D0F601C0062}"/>
              </a:ext>
            </a:extLst>
          </p:cNvPr>
          <p:cNvSpPr/>
          <p:nvPr/>
        </p:nvSpPr>
        <p:spPr>
          <a:xfrm>
            <a:off x="755650" y="498634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being looked after in a zoo </a:t>
            </a:r>
          </a:p>
        </p:txBody>
      </p:sp>
      <p:sp>
        <p:nvSpPr>
          <p:cNvPr id="5" name="Rectangle 4">
            <a:extLst>
              <a:ext uri="{FF2B5EF4-FFF2-40B4-BE49-F238E27FC236}">
                <a16:creationId xmlns:a16="http://schemas.microsoft.com/office/drawing/2014/main" id="{B786A822-DC94-48AC-BFAE-2357F8D5DF01}"/>
              </a:ext>
            </a:extLst>
          </p:cNvPr>
          <p:cNvSpPr/>
          <p:nvPr/>
        </p:nvSpPr>
        <p:spPr>
          <a:xfrm>
            <a:off x="916380" y="3464932"/>
            <a:ext cx="707245" cy="1107996"/>
          </a:xfrm>
          <a:prstGeom prst="rect">
            <a:avLst/>
          </a:prstGeom>
        </p:spPr>
        <p:txBody>
          <a:bodyPr wrap="none">
            <a:spAutoFit/>
          </a:bodyPr>
          <a:lstStyle/>
          <a:p>
            <a:pPr algn="ctr"/>
            <a:r>
              <a:rPr lang="en-GB" sz="6600" b="1" dirty="0">
                <a:solidFill>
                  <a:srgbClr val="2FB7BD"/>
                </a:solidFill>
              </a:rPr>
              <a:t>B</a:t>
            </a:r>
            <a:endParaRPr lang="en-GB" sz="7200" b="1" dirty="0">
              <a:solidFill>
                <a:srgbClr val="2FB7BD"/>
              </a:solidFill>
              <a:latin typeface="Twinkl" pitchFamily="2" charset="0"/>
            </a:endParaRPr>
          </a:p>
        </p:txBody>
      </p:sp>
      <p:sp>
        <p:nvSpPr>
          <p:cNvPr id="12" name="Rectangle 11">
            <a:extLst>
              <a:ext uri="{FF2B5EF4-FFF2-40B4-BE49-F238E27FC236}">
                <a16:creationId xmlns:a16="http://schemas.microsoft.com/office/drawing/2014/main" id="{D5878012-947F-4881-9F9B-11A2DF20ABF8}"/>
              </a:ext>
            </a:extLst>
          </p:cNvPr>
          <p:cNvSpPr/>
          <p:nvPr/>
        </p:nvSpPr>
        <p:spPr>
          <a:xfrm>
            <a:off x="901152" y="1816371"/>
            <a:ext cx="737702" cy="1107996"/>
          </a:xfrm>
          <a:prstGeom prst="rect">
            <a:avLst/>
          </a:prstGeom>
        </p:spPr>
        <p:txBody>
          <a:bodyPr wrap="none">
            <a:spAutoFit/>
          </a:bodyPr>
          <a:lstStyle/>
          <a:p>
            <a:pPr algn="ctr"/>
            <a:r>
              <a:rPr lang="en-GB" sz="6600" b="1" dirty="0">
                <a:solidFill>
                  <a:srgbClr val="2FB7BD"/>
                </a:solidFill>
              </a:rPr>
              <a:t>A</a:t>
            </a:r>
            <a:endParaRPr lang="en-GB" sz="7200" b="1" dirty="0">
              <a:solidFill>
                <a:srgbClr val="2FB7BD"/>
              </a:solidFill>
              <a:latin typeface="Twinkl" pitchFamily="2" charset="0"/>
            </a:endParaRPr>
          </a:p>
        </p:txBody>
      </p:sp>
      <p:sp>
        <p:nvSpPr>
          <p:cNvPr id="13" name="Rectangle 12">
            <a:extLst>
              <a:ext uri="{FF2B5EF4-FFF2-40B4-BE49-F238E27FC236}">
                <a16:creationId xmlns:a16="http://schemas.microsoft.com/office/drawing/2014/main" id="{DFB3BA35-713C-453C-AAB9-61EB43D14486}"/>
              </a:ext>
            </a:extLst>
          </p:cNvPr>
          <p:cNvSpPr/>
          <p:nvPr/>
        </p:nvSpPr>
        <p:spPr>
          <a:xfrm>
            <a:off x="915579" y="4984829"/>
            <a:ext cx="708848" cy="1107996"/>
          </a:xfrm>
          <a:prstGeom prst="rect">
            <a:avLst/>
          </a:prstGeom>
        </p:spPr>
        <p:txBody>
          <a:bodyPr wrap="none">
            <a:spAutoFit/>
          </a:bodyPr>
          <a:lstStyle/>
          <a:p>
            <a:pPr algn="ctr"/>
            <a:r>
              <a:rPr lang="en-GB" sz="6600" b="1" dirty="0">
                <a:solidFill>
                  <a:srgbClr val="2FB7BD"/>
                </a:solidFill>
              </a:rPr>
              <a:t>C</a:t>
            </a:r>
            <a:endParaRPr lang="en-GB" sz="7200" b="1" dirty="0">
              <a:solidFill>
                <a:srgbClr val="2FB7BD"/>
              </a:solidFill>
              <a:latin typeface="Twinkl" pitchFamily="2" charset="0"/>
            </a:endParaRPr>
          </a:p>
        </p:txBody>
      </p:sp>
      <p:grpSp>
        <p:nvGrpSpPr>
          <p:cNvPr id="18" name="Group 17">
            <a:extLst>
              <a:ext uri="{FF2B5EF4-FFF2-40B4-BE49-F238E27FC236}">
                <a16:creationId xmlns:a16="http://schemas.microsoft.com/office/drawing/2014/main" id="{EB7E13DA-9D0A-4AB7-9636-69ECC52DBAC9}"/>
              </a:ext>
            </a:extLst>
          </p:cNvPr>
          <p:cNvGrpSpPr/>
          <p:nvPr/>
        </p:nvGrpSpPr>
        <p:grpSpPr>
          <a:xfrm>
            <a:off x="3207629" y="3391129"/>
            <a:ext cx="5647461" cy="1416076"/>
            <a:chOff x="3029812" y="3569510"/>
            <a:chExt cx="5647461" cy="1416076"/>
          </a:xfrm>
        </p:grpSpPr>
        <p:sp>
          <p:nvSpPr>
            <p:cNvPr id="17" name="Rectangle: Rounded Corners 16">
              <a:extLst>
                <a:ext uri="{FF2B5EF4-FFF2-40B4-BE49-F238E27FC236}">
                  <a16:creationId xmlns:a16="http://schemas.microsoft.com/office/drawing/2014/main" id="{6DC8D20E-FD65-4A77-B352-6A4AD4A9E7AF}"/>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15" name="Picture 14">
              <a:extLst>
                <a:ext uri="{FF2B5EF4-FFF2-40B4-BE49-F238E27FC236}">
                  <a16:creationId xmlns:a16="http://schemas.microsoft.com/office/drawing/2014/main" id="{B1939BA4-A8BC-467F-99DB-69DF235D8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19" name="Group 18">
            <a:extLst>
              <a:ext uri="{FF2B5EF4-FFF2-40B4-BE49-F238E27FC236}">
                <a16:creationId xmlns:a16="http://schemas.microsoft.com/office/drawing/2014/main" id="{8619B7A9-55BC-434D-BD94-F8953021E0C9}"/>
              </a:ext>
            </a:extLst>
          </p:cNvPr>
          <p:cNvGrpSpPr/>
          <p:nvPr/>
        </p:nvGrpSpPr>
        <p:grpSpPr>
          <a:xfrm>
            <a:off x="3251826" y="1662331"/>
            <a:ext cx="5647461" cy="1416076"/>
            <a:chOff x="3029812" y="3569510"/>
            <a:chExt cx="5647461" cy="1416076"/>
          </a:xfrm>
        </p:grpSpPr>
        <p:sp>
          <p:nvSpPr>
            <p:cNvPr id="20" name="Rectangle: Rounded Corners 19">
              <a:extLst>
                <a:ext uri="{FF2B5EF4-FFF2-40B4-BE49-F238E27FC236}">
                  <a16:creationId xmlns:a16="http://schemas.microsoft.com/office/drawing/2014/main" id="{76658DE3-FD2D-4085-8B59-46E92C6CA0D8}"/>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21" name="Picture 20">
              <a:extLst>
                <a:ext uri="{FF2B5EF4-FFF2-40B4-BE49-F238E27FC236}">
                  <a16:creationId xmlns:a16="http://schemas.microsoft.com/office/drawing/2014/main" id="{A91DE29C-0450-458C-914D-189C642A7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31" name="Group 30">
            <a:extLst>
              <a:ext uri="{FF2B5EF4-FFF2-40B4-BE49-F238E27FC236}">
                <a16:creationId xmlns:a16="http://schemas.microsoft.com/office/drawing/2014/main" id="{EEEACE45-C0F2-4A09-8310-0F03FAEF9442}"/>
              </a:ext>
            </a:extLst>
          </p:cNvPr>
          <p:cNvGrpSpPr/>
          <p:nvPr/>
        </p:nvGrpSpPr>
        <p:grpSpPr>
          <a:xfrm>
            <a:off x="3207629" y="4823598"/>
            <a:ext cx="3373286" cy="1702543"/>
            <a:chOff x="3029812" y="4801782"/>
            <a:chExt cx="3373286" cy="1702543"/>
          </a:xfrm>
        </p:grpSpPr>
        <p:sp>
          <p:nvSpPr>
            <p:cNvPr id="23" name="Rectangle: Rounded Corners 22">
              <a:extLst>
                <a:ext uri="{FF2B5EF4-FFF2-40B4-BE49-F238E27FC236}">
                  <a16:creationId xmlns:a16="http://schemas.microsoft.com/office/drawing/2014/main" id="{71D68559-C84C-4122-A4F8-030D417C75FC}"/>
                </a:ext>
              </a:extLst>
            </p:cNvPr>
            <p:cNvSpPr/>
            <p:nvPr/>
          </p:nvSpPr>
          <p:spPr>
            <a:xfrm>
              <a:off x="3029812" y="5264068"/>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Yay! Correct!</a:t>
              </a:r>
            </a:p>
          </p:txBody>
        </p:sp>
        <p:pic>
          <p:nvPicPr>
            <p:cNvPr id="30" name="Picture 29">
              <a:extLst>
                <a:ext uri="{FF2B5EF4-FFF2-40B4-BE49-F238E27FC236}">
                  <a16:creationId xmlns:a16="http://schemas.microsoft.com/office/drawing/2014/main" id="{53D14126-900C-4533-87AD-523CC61D1F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14"/>
                      </a14:imgEffect>
                    </a14:imgLayer>
                  </a14:imgProps>
                </a:ext>
                <a:ext uri="{28A0092B-C50C-407E-A947-70E740481C1C}">
                  <a14:useLocalDpi xmlns:a14="http://schemas.microsoft.com/office/drawing/2010/main" val="0"/>
                </a:ext>
              </a:extLst>
            </a:blip>
            <a:stretch>
              <a:fillRect/>
            </a:stretch>
          </p:blipFill>
          <p:spPr>
            <a:xfrm rot="21393308">
              <a:off x="4621542" y="4801782"/>
              <a:ext cx="1781556" cy="1702543"/>
            </a:xfrm>
            <a:prstGeom prst="rect">
              <a:avLst/>
            </a:prstGeom>
          </p:spPr>
        </p:pic>
      </p:grpSp>
      <p:sp>
        <p:nvSpPr>
          <p:cNvPr id="22" name="Action Button: Go Forward or Next 21">
            <a:hlinkClick r:id="" action="ppaction://hlinkshowjump?jump=nextslide" highlightClick="1"/>
            <a:extLst>
              <a:ext uri="{FF2B5EF4-FFF2-40B4-BE49-F238E27FC236}">
                <a16:creationId xmlns:a16="http://schemas.microsoft.com/office/drawing/2014/main" id="{0D9D926C-D402-47E8-8AE9-9439D5EED8A6}"/>
              </a:ext>
            </a:extLst>
          </p:cNvPr>
          <p:cNvSpPr/>
          <p:nvPr/>
        </p:nvSpPr>
        <p:spPr>
          <a:xfrm>
            <a:off x="8086725" y="5934076"/>
            <a:ext cx="616611" cy="555640"/>
          </a:xfrm>
          <a:prstGeom prst="actionButtonForwardNext">
            <a:avLst/>
          </a:prstGeom>
          <a:solidFill>
            <a:srgbClr val="9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6079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32" presetClass="emph" presetSubtype="0" fill="hold" grpId="0" nodeType="withEffect">
                                  <p:stCondLst>
                                    <p:cond delay="0"/>
                                  </p:stCondLst>
                                  <p:childTnLst>
                                    <p:animRot by="120000">
                                      <p:cBhvr>
                                        <p:cTn id="21" dur="100" fill="hold">
                                          <p:stCondLst>
                                            <p:cond delay="0"/>
                                          </p:stCondLst>
                                        </p:cTn>
                                        <p:tgtEl>
                                          <p:spTgt spid="8"/>
                                        </p:tgtEl>
                                        <p:attrNameLst>
                                          <p:attrName>r</p:attrName>
                                        </p:attrNameLst>
                                      </p:cBhvr>
                                    </p:animRot>
                                    <p:animRot by="-240000">
                                      <p:cBhvr>
                                        <p:cTn id="22" dur="200" fill="hold">
                                          <p:stCondLst>
                                            <p:cond delay="200"/>
                                          </p:stCondLst>
                                        </p:cTn>
                                        <p:tgtEl>
                                          <p:spTgt spid="8"/>
                                        </p:tgtEl>
                                        <p:attrNameLst>
                                          <p:attrName>r</p:attrName>
                                        </p:attrNameLst>
                                      </p:cBhvr>
                                    </p:animRot>
                                    <p:animRot by="240000">
                                      <p:cBhvr>
                                        <p:cTn id="23" dur="200" fill="hold">
                                          <p:stCondLst>
                                            <p:cond delay="400"/>
                                          </p:stCondLst>
                                        </p:cTn>
                                        <p:tgtEl>
                                          <p:spTgt spid="8"/>
                                        </p:tgtEl>
                                        <p:attrNameLst>
                                          <p:attrName>r</p:attrName>
                                        </p:attrNameLst>
                                      </p:cBhvr>
                                    </p:animRot>
                                    <p:animRot by="-240000">
                                      <p:cBhvr>
                                        <p:cTn id="24" dur="200" fill="hold">
                                          <p:stCondLst>
                                            <p:cond delay="600"/>
                                          </p:stCondLst>
                                        </p:cTn>
                                        <p:tgtEl>
                                          <p:spTgt spid="8"/>
                                        </p:tgtEl>
                                        <p:attrNameLst>
                                          <p:attrName>r</p:attrName>
                                        </p:attrNameLst>
                                      </p:cBhvr>
                                    </p:animRot>
                                    <p:animRot by="120000">
                                      <p:cBhvr>
                                        <p:cTn id="2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26" presetClass="emph" presetSubtype="0" fill="hold" grpId="0" nodeType="withEffect">
                                  <p:stCondLst>
                                    <p:cond delay="0"/>
                                  </p:stCondLst>
                                  <p:childTnLst>
                                    <p:animEffect transition="out" filter="fade">
                                      <p:cBhvr>
                                        <p:cTn id="33" dur="500" tmFilter="0, 0; .2, .5; .8, .5; 1, 0"/>
                                        <p:tgtEl>
                                          <p:spTgt spid="9"/>
                                        </p:tgtEl>
                                      </p:cBhvr>
                                    </p:animEffect>
                                    <p:animScale>
                                      <p:cBhvr>
                                        <p:cTn id="34" dur="250" autoRev="1" fill="hold"/>
                                        <p:tgtEl>
                                          <p:spTgt spid="9"/>
                                        </p:tgtEl>
                                      </p:cBhvr>
                                      <p:by x="105000" y="105000"/>
                                    </p:animScale>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C708771-4625-415E-80E5-472F68E3411C}"/>
              </a:ext>
            </a:extLst>
          </p:cNvPr>
          <p:cNvSpPr/>
          <p:nvPr/>
        </p:nvSpPr>
        <p:spPr>
          <a:xfrm>
            <a:off x="1879600" y="786187"/>
            <a:ext cx="5156200" cy="685800"/>
          </a:xfrm>
          <a:prstGeom prst="roundRect">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is the southern </a:t>
            </a:r>
            <a:r>
              <a:rPr lang="en-GB" b="1" dirty="0">
                <a:solidFill>
                  <a:schemeClr val="tx1"/>
                </a:solidFill>
                <a:latin typeface="Twinkl" pitchFamily="2" charset="0"/>
              </a:rPr>
              <a:t>hemisphere</a:t>
            </a:r>
            <a:r>
              <a:rPr lang="en-GB" dirty="0">
                <a:solidFill>
                  <a:schemeClr val="tx1"/>
                </a:solidFill>
                <a:latin typeface="Twinkl" pitchFamily="2" charset="0"/>
              </a:rPr>
              <a:t>? </a:t>
            </a:r>
          </a:p>
        </p:txBody>
      </p:sp>
      <p:sp>
        <p:nvSpPr>
          <p:cNvPr id="7" name="A">
            <a:extLst>
              <a:ext uri="{FF2B5EF4-FFF2-40B4-BE49-F238E27FC236}">
                <a16:creationId xmlns:a16="http://schemas.microsoft.com/office/drawing/2014/main" id="{EC36A42E-7DE2-41AC-96E1-1E006A6352DC}"/>
              </a:ext>
            </a:extLst>
          </p:cNvPr>
          <p:cNvSpPr/>
          <p:nvPr/>
        </p:nvSpPr>
        <p:spPr>
          <a:xfrm>
            <a:off x="755650" y="184308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the South Pole </a:t>
            </a:r>
          </a:p>
        </p:txBody>
      </p:sp>
      <p:sp>
        <p:nvSpPr>
          <p:cNvPr id="8" name="B">
            <a:extLst>
              <a:ext uri="{FF2B5EF4-FFF2-40B4-BE49-F238E27FC236}">
                <a16:creationId xmlns:a16="http://schemas.microsoft.com/office/drawing/2014/main" id="{23096DE9-5719-4941-B706-AF08F56CF630}"/>
              </a:ext>
            </a:extLst>
          </p:cNvPr>
          <p:cNvSpPr/>
          <p:nvPr/>
        </p:nvSpPr>
        <p:spPr>
          <a:xfrm>
            <a:off x="755650" y="3320661"/>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the bottom half of the world </a:t>
            </a:r>
          </a:p>
        </p:txBody>
      </p:sp>
      <p:sp>
        <p:nvSpPr>
          <p:cNvPr id="9" name="C">
            <a:extLst>
              <a:ext uri="{FF2B5EF4-FFF2-40B4-BE49-F238E27FC236}">
                <a16:creationId xmlns:a16="http://schemas.microsoft.com/office/drawing/2014/main" id="{AEE30047-211D-48DA-A91E-2D0F601C0062}"/>
              </a:ext>
            </a:extLst>
          </p:cNvPr>
          <p:cNvSpPr/>
          <p:nvPr/>
        </p:nvSpPr>
        <p:spPr>
          <a:xfrm>
            <a:off x="755650" y="498634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the top half of the world </a:t>
            </a:r>
          </a:p>
        </p:txBody>
      </p:sp>
      <p:sp>
        <p:nvSpPr>
          <p:cNvPr id="5" name="Rectangle 4">
            <a:extLst>
              <a:ext uri="{FF2B5EF4-FFF2-40B4-BE49-F238E27FC236}">
                <a16:creationId xmlns:a16="http://schemas.microsoft.com/office/drawing/2014/main" id="{B786A822-DC94-48AC-BFAE-2357F8D5DF01}"/>
              </a:ext>
            </a:extLst>
          </p:cNvPr>
          <p:cNvSpPr/>
          <p:nvPr/>
        </p:nvSpPr>
        <p:spPr>
          <a:xfrm>
            <a:off x="916380" y="3320661"/>
            <a:ext cx="707245" cy="1107996"/>
          </a:xfrm>
          <a:prstGeom prst="rect">
            <a:avLst/>
          </a:prstGeom>
        </p:spPr>
        <p:txBody>
          <a:bodyPr wrap="none">
            <a:spAutoFit/>
          </a:bodyPr>
          <a:lstStyle/>
          <a:p>
            <a:pPr algn="ctr"/>
            <a:r>
              <a:rPr lang="en-GB" sz="6600" b="1" dirty="0">
                <a:solidFill>
                  <a:srgbClr val="2FB7BD"/>
                </a:solidFill>
              </a:rPr>
              <a:t>B</a:t>
            </a:r>
            <a:endParaRPr lang="en-GB" sz="7200" b="1" dirty="0">
              <a:solidFill>
                <a:srgbClr val="2FB7BD"/>
              </a:solidFill>
              <a:latin typeface="Twinkl" pitchFamily="2" charset="0"/>
            </a:endParaRPr>
          </a:p>
        </p:txBody>
      </p:sp>
      <p:sp>
        <p:nvSpPr>
          <p:cNvPr id="12" name="Rectangle 11">
            <a:extLst>
              <a:ext uri="{FF2B5EF4-FFF2-40B4-BE49-F238E27FC236}">
                <a16:creationId xmlns:a16="http://schemas.microsoft.com/office/drawing/2014/main" id="{D5878012-947F-4881-9F9B-11A2DF20ABF8}"/>
              </a:ext>
            </a:extLst>
          </p:cNvPr>
          <p:cNvSpPr/>
          <p:nvPr/>
        </p:nvSpPr>
        <p:spPr>
          <a:xfrm>
            <a:off x="901152" y="1841569"/>
            <a:ext cx="737702" cy="1107996"/>
          </a:xfrm>
          <a:prstGeom prst="rect">
            <a:avLst/>
          </a:prstGeom>
        </p:spPr>
        <p:txBody>
          <a:bodyPr wrap="none">
            <a:spAutoFit/>
          </a:bodyPr>
          <a:lstStyle/>
          <a:p>
            <a:pPr algn="ctr"/>
            <a:r>
              <a:rPr lang="en-GB" sz="6600" b="1" dirty="0">
                <a:solidFill>
                  <a:srgbClr val="2FB7BD"/>
                </a:solidFill>
              </a:rPr>
              <a:t>A</a:t>
            </a:r>
            <a:endParaRPr lang="en-GB" sz="7200" b="1" dirty="0">
              <a:solidFill>
                <a:srgbClr val="2FB7BD"/>
              </a:solidFill>
              <a:latin typeface="Twinkl" pitchFamily="2" charset="0"/>
            </a:endParaRPr>
          </a:p>
        </p:txBody>
      </p:sp>
      <p:sp>
        <p:nvSpPr>
          <p:cNvPr id="13" name="Rectangle 12">
            <a:extLst>
              <a:ext uri="{FF2B5EF4-FFF2-40B4-BE49-F238E27FC236}">
                <a16:creationId xmlns:a16="http://schemas.microsoft.com/office/drawing/2014/main" id="{DFB3BA35-713C-453C-AAB9-61EB43D14486}"/>
              </a:ext>
            </a:extLst>
          </p:cNvPr>
          <p:cNvSpPr/>
          <p:nvPr/>
        </p:nvSpPr>
        <p:spPr>
          <a:xfrm>
            <a:off x="915579" y="4984829"/>
            <a:ext cx="708848" cy="1107996"/>
          </a:xfrm>
          <a:prstGeom prst="rect">
            <a:avLst/>
          </a:prstGeom>
        </p:spPr>
        <p:txBody>
          <a:bodyPr wrap="none">
            <a:spAutoFit/>
          </a:bodyPr>
          <a:lstStyle/>
          <a:p>
            <a:pPr algn="ctr"/>
            <a:r>
              <a:rPr lang="en-GB" sz="6600" b="1" dirty="0">
                <a:solidFill>
                  <a:srgbClr val="2FB7BD"/>
                </a:solidFill>
              </a:rPr>
              <a:t>C</a:t>
            </a:r>
            <a:endParaRPr lang="en-GB" sz="7200" b="1" dirty="0">
              <a:solidFill>
                <a:srgbClr val="2FB7BD"/>
              </a:solidFill>
              <a:latin typeface="Twinkl" pitchFamily="2" charset="0"/>
            </a:endParaRPr>
          </a:p>
        </p:txBody>
      </p:sp>
      <p:grpSp>
        <p:nvGrpSpPr>
          <p:cNvPr id="18" name="Group 17">
            <a:extLst>
              <a:ext uri="{FF2B5EF4-FFF2-40B4-BE49-F238E27FC236}">
                <a16:creationId xmlns:a16="http://schemas.microsoft.com/office/drawing/2014/main" id="{EB7E13DA-9D0A-4AB7-9636-69ECC52DBAC9}"/>
              </a:ext>
            </a:extLst>
          </p:cNvPr>
          <p:cNvGrpSpPr/>
          <p:nvPr/>
        </p:nvGrpSpPr>
        <p:grpSpPr>
          <a:xfrm>
            <a:off x="3096489" y="4892649"/>
            <a:ext cx="5647461" cy="1416076"/>
            <a:chOff x="3029812" y="3569510"/>
            <a:chExt cx="5647461" cy="1416076"/>
          </a:xfrm>
        </p:grpSpPr>
        <p:sp>
          <p:nvSpPr>
            <p:cNvPr id="17" name="Rectangle: Rounded Corners 16">
              <a:extLst>
                <a:ext uri="{FF2B5EF4-FFF2-40B4-BE49-F238E27FC236}">
                  <a16:creationId xmlns:a16="http://schemas.microsoft.com/office/drawing/2014/main" id="{6DC8D20E-FD65-4A77-B352-6A4AD4A9E7AF}"/>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15" name="Picture 14">
              <a:extLst>
                <a:ext uri="{FF2B5EF4-FFF2-40B4-BE49-F238E27FC236}">
                  <a16:creationId xmlns:a16="http://schemas.microsoft.com/office/drawing/2014/main" id="{B1939BA4-A8BC-467F-99DB-69DF235D8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19" name="Group 18">
            <a:extLst>
              <a:ext uri="{FF2B5EF4-FFF2-40B4-BE49-F238E27FC236}">
                <a16:creationId xmlns:a16="http://schemas.microsoft.com/office/drawing/2014/main" id="{8619B7A9-55BC-434D-BD94-F8953021E0C9}"/>
              </a:ext>
            </a:extLst>
          </p:cNvPr>
          <p:cNvGrpSpPr/>
          <p:nvPr/>
        </p:nvGrpSpPr>
        <p:grpSpPr>
          <a:xfrm>
            <a:off x="3137764" y="1710152"/>
            <a:ext cx="5647461" cy="1416076"/>
            <a:chOff x="3029812" y="3569510"/>
            <a:chExt cx="5647461" cy="1416076"/>
          </a:xfrm>
        </p:grpSpPr>
        <p:sp>
          <p:nvSpPr>
            <p:cNvPr id="20" name="Rectangle: Rounded Corners 19">
              <a:extLst>
                <a:ext uri="{FF2B5EF4-FFF2-40B4-BE49-F238E27FC236}">
                  <a16:creationId xmlns:a16="http://schemas.microsoft.com/office/drawing/2014/main" id="{76658DE3-FD2D-4085-8B59-46E92C6CA0D8}"/>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21" name="Picture 20">
              <a:extLst>
                <a:ext uri="{FF2B5EF4-FFF2-40B4-BE49-F238E27FC236}">
                  <a16:creationId xmlns:a16="http://schemas.microsoft.com/office/drawing/2014/main" id="{A91DE29C-0450-458C-914D-189C642A7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31" name="Group 30">
            <a:extLst>
              <a:ext uri="{FF2B5EF4-FFF2-40B4-BE49-F238E27FC236}">
                <a16:creationId xmlns:a16="http://schemas.microsoft.com/office/drawing/2014/main" id="{EEEACE45-C0F2-4A09-8310-0F03FAEF9442}"/>
              </a:ext>
            </a:extLst>
          </p:cNvPr>
          <p:cNvGrpSpPr/>
          <p:nvPr/>
        </p:nvGrpSpPr>
        <p:grpSpPr>
          <a:xfrm>
            <a:off x="3106014" y="3187347"/>
            <a:ext cx="3373286" cy="1702543"/>
            <a:chOff x="3029812" y="4801782"/>
            <a:chExt cx="3373286" cy="1702543"/>
          </a:xfrm>
        </p:grpSpPr>
        <p:sp>
          <p:nvSpPr>
            <p:cNvPr id="23" name="Rectangle: Rounded Corners 22">
              <a:extLst>
                <a:ext uri="{FF2B5EF4-FFF2-40B4-BE49-F238E27FC236}">
                  <a16:creationId xmlns:a16="http://schemas.microsoft.com/office/drawing/2014/main" id="{71D68559-C84C-4122-A4F8-030D417C75FC}"/>
                </a:ext>
              </a:extLst>
            </p:cNvPr>
            <p:cNvSpPr/>
            <p:nvPr/>
          </p:nvSpPr>
          <p:spPr>
            <a:xfrm>
              <a:off x="3029812" y="5264068"/>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Yay! Correct!</a:t>
              </a:r>
            </a:p>
          </p:txBody>
        </p:sp>
        <p:pic>
          <p:nvPicPr>
            <p:cNvPr id="30" name="Picture 29">
              <a:extLst>
                <a:ext uri="{FF2B5EF4-FFF2-40B4-BE49-F238E27FC236}">
                  <a16:creationId xmlns:a16="http://schemas.microsoft.com/office/drawing/2014/main" id="{53D14126-900C-4533-87AD-523CC61D1F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14"/>
                      </a14:imgEffect>
                    </a14:imgLayer>
                  </a14:imgProps>
                </a:ext>
                <a:ext uri="{28A0092B-C50C-407E-A947-70E740481C1C}">
                  <a14:useLocalDpi xmlns:a14="http://schemas.microsoft.com/office/drawing/2010/main" val="0"/>
                </a:ext>
              </a:extLst>
            </a:blip>
            <a:stretch>
              <a:fillRect/>
            </a:stretch>
          </p:blipFill>
          <p:spPr>
            <a:xfrm rot="21393308">
              <a:off x="4621542" y="4801782"/>
              <a:ext cx="1781556" cy="1702543"/>
            </a:xfrm>
            <a:prstGeom prst="rect">
              <a:avLst/>
            </a:prstGeom>
          </p:spPr>
        </p:pic>
      </p:grpSp>
      <p:sp>
        <p:nvSpPr>
          <p:cNvPr id="25" name="Action Button: Go Forward or Next 24">
            <a:hlinkClick r:id="" action="ppaction://hlinkshowjump?jump=nextslide" highlightClick="1"/>
            <a:extLst>
              <a:ext uri="{FF2B5EF4-FFF2-40B4-BE49-F238E27FC236}">
                <a16:creationId xmlns:a16="http://schemas.microsoft.com/office/drawing/2014/main" id="{5CC5AAF8-DB60-4C88-ADCE-B820B82F9D3C}"/>
              </a:ext>
            </a:extLst>
          </p:cNvPr>
          <p:cNvSpPr/>
          <p:nvPr/>
        </p:nvSpPr>
        <p:spPr>
          <a:xfrm>
            <a:off x="8086725" y="5934076"/>
            <a:ext cx="616611" cy="555640"/>
          </a:xfrm>
          <a:prstGeom prst="actionButtonForwardNext">
            <a:avLst/>
          </a:prstGeom>
          <a:solidFill>
            <a:srgbClr val="9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37733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32" presetClass="emph" presetSubtype="0" fill="hold" grpId="0" nodeType="withEffect">
                                  <p:stCondLst>
                                    <p:cond delay="0"/>
                                  </p:stCondLst>
                                  <p:childTnLst>
                                    <p:animRot by="120000">
                                      <p:cBhvr>
                                        <p:cTn id="21" dur="100" fill="hold">
                                          <p:stCondLst>
                                            <p:cond delay="0"/>
                                          </p:stCondLst>
                                        </p:cTn>
                                        <p:tgtEl>
                                          <p:spTgt spid="8"/>
                                        </p:tgtEl>
                                        <p:attrNameLst>
                                          <p:attrName>r</p:attrName>
                                        </p:attrNameLst>
                                      </p:cBhvr>
                                    </p:animRot>
                                    <p:animRot by="-240000">
                                      <p:cBhvr>
                                        <p:cTn id="22" dur="200" fill="hold">
                                          <p:stCondLst>
                                            <p:cond delay="200"/>
                                          </p:stCondLst>
                                        </p:cTn>
                                        <p:tgtEl>
                                          <p:spTgt spid="8"/>
                                        </p:tgtEl>
                                        <p:attrNameLst>
                                          <p:attrName>r</p:attrName>
                                        </p:attrNameLst>
                                      </p:cBhvr>
                                    </p:animRot>
                                    <p:animRot by="240000">
                                      <p:cBhvr>
                                        <p:cTn id="23" dur="200" fill="hold">
                                          <p:stCondLst>
                                            <p:cond delay="400"/>
                                          </p:stCondLst>
                                        </p:cTn>
                                        <p:tgtEl>
                                          <p:spTgt spid="8"/>
                                        </p:tgtEl>
                                        <p:attrNameLst>
                                          <p:attrName>r</p:attrName>
                                        </p:attrNameLst>
                                      </p:cBhvr>
                                    </p:animRot>
                                    <p:animRot by="-240000">
                                      <p:cBhvr>
                                        <p:cTn id="24" dur="200" fill="hold">
                                          <p:stCondLst>
                                            <p:cond delay="600"/>
                                          </p:stCondLst>
                                        </p:cTn>
                                        <p:tgtEl>
                                          <p:spTgt spid="8"/>
                                        </p:tgtEl>
                                        <p:attrNameLst>
                                          <p:attrName>r</p:attrName>
                                        </p:attrNameLst>
                                      </p:cBhvr>
                                    </p:animRot>
                                    <p:animRot by="120000">
                                      <p:cBhvr>
                                        <p:cTn id="2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32" presetClass="emph" presetSubtype="0" fill="hold" grpId="0" nodeType="withEffect">
                                  <p:stCondLst>
                                    <p:cond delay="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C708771-4625-415E-80E5-472F68E3411C}"/>
              </a:ext>
            </a:extLst>
          </p:cNvPr>
          <p:cNvSpPr/>
          <p:nvPr/>
        </p:nvSpPr>
        <p:spPr>
          <a:xfrm>
            <a:off x="1879600" y="786187"/>
            <a:ext cx="5156200" cy="685800"/>
          </a:xfrm>
          <a:prstGeom prst="roundRect">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penguins do in very cold weather? </a:t>
            </a:r>
          </a:p>
        </p:txBody>
      </p:sp>
      <p:sp>
        <p:nvSpPr>
          <p:cNvPr id="7" name="A">
            <a:extLst>
              <a:ext uri="{FF2B5EF4-FFF2-40B4-BE49-F238E27FC236}">
                <a16:creationId xmlns:a16="http://schemas.microsoft.com/office/drawing/2014/main" id="{EC36A42E-7DE2-41AC-96E1-1E006A6352DC}"/>
              </a:ext>
            </a:extLst>
          </p:cNvPr>
          <p:cNvSpPr/>
          <p:nvPr/>
        </p:nvSpPr>
        <p:spPr>
          <a:xfrm>
            <a:off x="755650" y="184308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cuddle </a:t>
            </a:r>
          </a:p>
        </p:txBody>
      </p:sp>
      <p:sp>
        <p:nvSpPr>
          <p:cNvPr id="8" name="B">
            <a:extLst>
              <a:ext uri="{FF2B5EF4-FFF2-40B4-BE49-F238E27FC236}">
                <a16:creationId xmlns:a16="http://schemas.microsoft.com/office/drawing/2014/main" id="{23096DE9-5719-4941-B706-AF08F56CF630}"/>
              </a:ext>
            </a:extLst>
          </p:cNvPr>
          <p:cNvSpPr/>
          <p:nvPr/>
        </p:nvSpPr>
        <p:spPr>
          <a:xfrm>
            <a:off x="755650" y="3320661"/>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huddle </a:t>
            </a:r>
          </a:p>
        </p:txBody>
      </p:sp>
      <p:sp>
        <p:nvSpPr>
          <p:cNvPr id="9" name="C">
            <a:extLst>
              <a:ext uri="{FF2B5EF4-FFF2-40B4-BE49-F238E27FC236}">
                <a16:creationId xmlns:a16="http://schemas.microsoft.com/office/drawing/2014/main" id="{AEE30047-211D-48DA-A91E-2D0F601C0062}"/>
              </a:ext>
            </a:extLst>
          </p:cNvPr>
          <p:cNvSpPr/>
          <p:nvPr/>
        </p:nvSpPr>
        <p:spPr>
          <a:xfrm>
            <a:off x="755650" y="498634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colony</a:t>
            </a:r>
          </a:p>
        </p:txBody>
      </p:sp>
      <p:sp>
        <p:nvSpPr>
          <p:cNvPr id="5" name="Rectangle 4">
            <a:extLst>
              <a:ext uri="{FF2B5EF4-FFF2-40B4-BE49-F238E27FC236}">
                <a16:creationId xmlns:a16="http://schemas.microsoft.com/office/drawing/2014/main" id="{B786A822-DC94-48AC-BFAE-2357F8D5DF01}"/>
              </a:ext>
            </a:extLst>
          </p:cNvPr>
          <p:cNvSpPr/>
          <p:nvPr/>
        </p:nvSpPr>
        <p:spPr>
          <a:xfrm>
            <a:off x="916380" y="3320661"/>
            <a:ext cx="707245" cy="1107996"/>
          </a:xfrm>
          <a:prstGeom prst="rect">
            <a:avLst/>
          </a:prstGeom>
        </p:spPr>
        <p:txBody>
          <a:bodyPr wrap="none">
            <a:spAutoFit/>
          </a:bodyPr>
          <a:lstStyle/>
          <a:p>
            <a:pPr algn="ctr"/>
            <a:r>
              <a:rPr lang="en-GB" sz="6600" b="1" dirty="0">
                <a:solidFill>
                  <a:srgbClr val="2FB7BD"/>
                </a:solidFill>
              </a:rPr>
              <a:t>B</a:t>
            </a:r>
            <a:endParaRPr lang="en-GB" sz="7200" b="1" dirty="0">
              <a:solidFill>
                <a:srgbClr val="2FB7BD"/>
              </a:solidFill>
              <a:latin typeface="Twinkl" pitchFamily="2" charset="0"/>
            </a:endParaRPr>
          </a:p>
        </p:txBody>
      </p:sp>
      <p:sp>
        <p:nvSpPr>
          <p:cNvPr id="12" name="Rectangle 11">
            <a:extLst>
              <a:ext uri="{FF2B5EF4-FFF2-40B4-BE49-F238E27FC236}">
                <a16:creationId xmlns:a16="http://schemas.microsoft.com/office/drawing/2014/main" id="{D5878012-947F-4881-9F9B-11A2DF20ABF8}"/>
              </a:ext>
            </a:extLst>
          </p:cNvPr>
          <p:cNvSpPr/>
          <p:nvPr/>
        </p:nvSpPr>
        <p:spPr>
          <a:xfrm>
            <a:off x="901152" y="1841569"/>
            <a:ext cx="737702" cy="1107996"/>
          </a:xfrm>
          <a:prstGeom prst="rect">
            <a:avLst/>
          </a:prstGeom>
        </p:spPr>
        <p:txBody>
          <a:bodyPr wrap="none">
            <a:spAutoFit/>
          </a:bodyPr>
          <a:lstStyle/>
          <a:p>
            <a:pPr algn="ctr"/>
            <a:r>
              <a:rPr lang="en-GB" sz="6600" b="1" dirty="0">
                <a:solidFill>
                  <a:srgbClr val="2FB7BD"/>
                </a:solidFill>
              </a:rPr>
              <a:t>A</a:t>
            </a:r>
            <a:endParaRPr lang="en-GB" sz="7200" b="1" dirty="0">
              <a:solidFill>
                <a:srgbClr val="2FB7BD"/>
              </a:solidFill>
              <a:latin typeface="Twinkl" pitchFamily="2" charset="0"/>
            </a:endParaRPr>
          </a:p>
        </p:txBody>
      </p:sp>
      <p:sp>
        <p:nvSpPr>
          <p:cNvPr id="13" name="Rectangle 12">
            <a:extLst>
              <a:ext uri="{FF2B5EF4-FFF2-40B4-BE49-F238E27FC236}">
                <a16:creationId xmlns:a16="http://schemas.microsoft.com/office/drawing/2014/main" id="{DFB3BA35-713C-453C-AAB9-61EB43D14486}"/>
              </a:ext>
            </a:extLst>
          </p:cNvPr>
          <p:cNvSpPr/>
          <p:nvPr/>
        </p:nvSpPr>
        <p:spPr>
          <a:xfrm>
            <a:off x="915579" y="4984829"/>
            <a:ext cx="708848" cy="1107996"/>
          </a:xfrm>
          <a:prstGeom prst="rect">
            <a:avLst/>
          </a:prstGeom>
        </p:spPr>
        <p:txBody>
          <a:bodyPr wrap="none">
            <a:spAutoFit/>
          </a:bodyPr>
          <a:lstStyle/>
          <a:p>
            <a:pPr algn="ctr"/>
            <a:r>
              <a:rPr lang="en-GB" sz="6600" b="1" dirty="0">
                <a:solidFill>
                  <a:srgbClr val="2FB7BD"/>
                </a:solidFill>
              </a:rPr>
              <a:t>C</a:t>
            </a:r>
            <a:endParaRPr lang="en-GB" sz="7200" b="1" dirty="0">
              <a:solidFill>
                <a:srgbClr val="2FB7BD"/>
              </a:solidFill>
              <a:latin typeface="Twinkl" pitchFamily="2" charset="0"/>
            </a:endParaRPr>
          </a:p>
        </p:txBody>
      </p:sp>
      <p:grpSp>
        <p:nvGrpSpPr>
          <p:cNvPr id="18" name="Group 17">
            <a:extLst>
              <a:ext uri="{FF2B5EF4-FFF2-40B4-BE49-F238E27FC236}">
                <a16:creationId xmlns:a16="http://schemas.microsoft.com/office/drawing/2014/main" id="{EB7E13DA-9D0A-4AB7-9636-69ECC52DBAC9}"/>
              </a:ext>
            </a:extLst>
          </p:cNvPr>
          <p:cNvGrpSpPr/>
          <p:nvPr/>
        </p:nvGrpSpPr>
        <p:grpSpPr>
          <a:xfrm>
            <a:off x="3096489" y="4892649"/>
            <a:ext cx="5647461" cy="1416076"/>
            <a:chOff x="3029812" y="3569510"/>
            <a:chExt cx="5647461" cy="1416076"/>
          </a:xfrm>
        </p:grpSpPr>
        <p:sp>
          <p:nvSpPr>
            <p:cNvPr id="17" name="Rectangle: Rounded Corners 16">
              <a:extLst>
                <a:ext uri="{FF2B5EF4-FFF2-40B4-BE49-F238E27FC236}">
                  <a16:creationId xmlns:a16="http://schemas.microsoft.com/office/drawing/2014/main" id="{6DC8D20E-FD65-4A77-B352-6A4AD4A9E7AF}"/>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15" name="Picture 14">
              <a:extLst>
                <a:ext uri="{FF2B5EF4-FFF2-40B4-BE49-F238E27FC236}">
                  <a16:creationId xmlns:a16="http://schemas.microsoft.com/office/drawing/2014/main" id="{B1939BA4-A8BC-467F-99DB-69DF235D8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19" name="Group 18">
            <a:extLst>
              <a:ext uri="{FF2B5EF4-FFF2-40B4-BE49-F238E27FC236}">
                <a16:creationId xmlns:a16="http://schemas.microsoft.com/office/drawing/2014/main" id="{8619B7A9-55BC-434D-BD94-F8953021E0C9}"/>
              </a:ext>
            </a:extLst>
          </p:cNvPr>
          <p:cNvGrpSpPr/>
          <p:nvPr/>
        </p:nvGrpSpPr>
        <p:grpSpPr>
          <a:xfrm>
            <a:off x="3209317" y="1710152"/>
            <a:ext cx="5647461" cy="1416076"/>
            <a:chOff x="3029812" y="3569510"/>
            <a:chExt cx="5647461" cy="1416076"/>
          </a:xfrm>
        </p:grpSpPr>
        <p:sp>
          <p:nvSpPr>
            <p:cNvPr id="20" name="Rectangle: Rounded Corners 19">
              <a:extLst>
                <a:ext uri="{FF2B5EF4-FFF2-40B4-BE49-F238E27FC236}">
                  <a16:creationId xmlns:a16="http://schemas.microsoft.com/office/drawing/2014/main" id="{76658DE3-FD2D-4085-8B59-46E92C6CA0D8}"/>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21" name="Picture 20">
              <a:extLst>
                <a:ext uri="{FF2B5EF4-FFF2-40B4-BE49-F238E27FC236}">
                  <a16:creationId xmlns:a16="http://schemas.microsoft.com/office/drawing/2014/main" id="{A91DE29C-0450-458C-914D-189C642A7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31" name="Group 30">
            <a:extLst>
              <a:ext uri="{FF2B5EF4-FFF2-40B4-BE49-F238E27FC236}">
                <a16:creationId xmlns:a16="http://schemas.microsoft.com/office/drawing/2014/main" id="{EEEACE45-C0F2-4A09-8310-0F03FAEF9442}"/>
              </a:ext>
            </a:extLst>
          </p:cNvPr>
          <p:cNvGrpSpPr/>
          <p:nvPr/>
        </p:nvGrpSpPr>
        <p:grpSpPr>
          <a:xfrm>
            <a:off x="3096489" y="3187347"/>
            <a:ext cx="3373286" cy="1702543"/>
            <a:chOff x="3029812" y="4801782"/>
            <a:chExt cx="3373286" cy="1702543"/>
          </a:xfrm>
        </p:grpSpPr>
        <p:sp>
          <p:nvSpPr>
            <p:cNvPr id="23" name="Rectangle: Rounded Corners 22">
              <a:extLst>
                <a:ext uri="{FF2B5EF4-FFF2-40B4-BE49-F238E27FC236}">
                  <a16:creationId xmlns:a16="http://schemas.microsoft.com/office/drawing/2014/main" id="{71D68559-C84C-4122-A4F8-030D417C75FC}"/>
                </a:ext>
              </a:extLst>
            </p:cNvPr>
            <p:cNvSpPr/>
            <p:nvPr/>
          </p:nvSpPr>
          <p:spPr>
            <a:xfrm>
              <a:off x="3029812" y="5264068"/>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Yay! Correct!</a:t>
              </a:r>
            </a:p>
          </p:txBody>
        </p:sp>
        <p:pic>
          <p:nvPicPr>
            <p:cNvPr id="30" name="Picture 29">
              <a:extLst>
                <a:ext uri="{FF2B5EF4-FFF2-40B4-BE49-F238E27FC236}">
                  <a16:creationId xmlns:a16="http://schemas.microsoft.com/office/drawing/2014/main" id="{53D14126-900C-4533-87AD-523CC61D1F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14"/>
                      </a14:imgEffect>
                    </a14:imgLayer>
                  </a14:imgProps>
                </a:ext>
                <a:ext uri="{28A0092B-C50C-407E-A947-70E740481C1C}">
                  <a14:useLocalDpi xmlns:a14="http://schemas.microsoft.com/office/drawing/2010/main" val="0"/>
                </a:ext>
              </a:extLst>
            </a:blip>
            <a:stretch>
              <a:fillRect/>
            </a:stretch>
          </p:blipFill>
          <p:spPr>
            <a:xfrm rot="21393308">
              <a:off x="4621542" y="4801782"/>
              <a:ext cx="1781556" cy="1702543"/>
            </a:xfrm>
            <a:prstGeom prst="rect">
              <a:avLst/>
            </a:prstGeom>
          </p:spPr>
        </p:pic>
      </p:grpSp>
      <p:sp>
        <p:nvSpPr>
          <p:cNvPr id="25" name="Action Button: Go Forward or Next 24">
            <a:hlinkClick r:id="" action="ppaction://hlinkshowjump?jump=nextslide" highlightClick="1"/>
            <a:extLst>
              <a:ext uri="{FF2B5EF4-FFF2-40B4-BE49-F238E27FC236}">
                <a16:creationId xmlns:a16="http://schemas.microsoft.com/office/drawing/2014/main" id="{D5936CC2-AFBE-4C4E-8F30-442729055B65}"/>
              </a:ext>
            </a:extLst>
          </p:cNvPr>
          <p:cNvSpPr/>
          <p:nvPr/>
        </p:nvSpPr>
        <p:spPr>
          <a:xfrm>
            <a:off x="8086725" y="5934076"/>
            <a:ext cx="616611" cy="555640"/>
          </a:xfrm>
          <a:prstGeom prst="actionButtonForwardNext">
            <a:avLst/>
          </a:prstGeom>
          <a:solidFill>
            <a:srgbClr val="9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3212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32" presetClass="emph" presetSubtype="0" fill="hold" grpId="0" nodeType="withEffect">
                                  <p:stCondLst>
                                    <p:cond delay="0"/>
                                  </p:stCondLst>
                                  <p:childTnLst>
                                    <p:animRot by="120000">
                                      <p:cBhvr>
                                        <p:cTn id="21" dur="100" fill="hold">
                                          <p:stCondLst>
                                            <p:cond delay="0"/>
                                          </p:stCondLst>
                                        </p:cTn>
                                        <p:tgtEl>
                                          <p:spTgt spid="8"/>
                                        </p:tgtEl>
                                        <p:attrNameLst>
                                          <p:attrName>r</p:attrName>
                                        </p:attrNameLst>
                                      </p:cBhvr>
                                    </p:animRot>
                                    <p:animRot by="-240000">
                                      <p:cBhvr>
                                        <p:cTn id="22" dur="200" fill="hold">
                                          <p:stCondLst>
                                            <p:cond delay="200"/>
                                          </p:stCondLst>
                                        </p:cTn>
                                        <p:tgtEl>
                                          <p:spTgt spid="8"/>
                                        </p:tgtEl>
                                        <p:attrNameLst>
                                          <p:attrName>r</p:attrName>
                                        </p:attrNameLst>
                                      </p:cBhvr>
                                    </p:animRot>
                                    <p:animRot by="240000">
                                      <p:cBhvr>
                                        <p:cTn id="23" dur="200" fill="hold">
                                          <p:stCondLst>
                                            <p:cond delay="400"/>
                                          </p:stCondLst>
                                        </p:cTn>
                                        <p:tgtEl>
                                          <p:spTgt spid="8"/>
                                        </p:tgtEl>
                                        <p:attrNameLst>
                                          <p:attrName>r</p:attrName>
                                        </p:attrNameLst>
                                      </p:cBhvr>
                                    </p:animRot>
                                    <p:animRot by="-240000">
                                      <p:cBhvr>
                                        <p:cTn id="24" dur="200" fill="hold">
                                          <p:stCondLst>
                                            <p:cond delay="600"/>
                                          </p:stCondLst>
                                        </p:cTn>
                                        <p:tgtEl>
                                          <p:spTgt spid="8"/>
                                        </p:tgtEl>
                                        <p:attrNameLst>
                                          <p:attrName>r</p:attrName>
                                        </p:attrNameLst>
                                      </p:cBhvr>
                                    </p:animRot>
                                    <p:animRot by="120000">
                                      <p:cBhvr>
                                        <p:cTn id="2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32" presetClass="emph" presetSubtype="0" fill="hold" grpId="0" nodeType="withEffect">
                                  <p:stCondLst>
                                    <p:cond delay="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C708771-4625-415E-80E5-472F68E3411C}"/>
              </a:ext>
            </a:extLst>
          </p:cNvPr>
          <p:cNvSpPr/>
          <p:nvPr/>
        </p:nvSpPr>
        <p:spPr>
          <a:xfrm>
            <a:off x="1361439" y="793557"/>
            <a:ext cx="6515100" cy="822617"/>
          </a:xfrm>
          <a:prstGeom prst="roundRect">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In winter, the penguins gather in colonies on the </a:t>
            </a:r>
            <a:r>
              <a:rPr lang="en-GB" b="1" dirty="0">
                <a:solidFill>
                  <a:schemeClr val="tx1"/>
                </a:solidFill>
                <a:latin typeface="Twinkl" pitchFamily="2" charset="0"/>
              </a:rPr>
              <a:t>ice pack</a:t>
            </a:r>
            <a:r>
              <a:rPr lang="en-GB" dirty="0">
                <a:solidFill>
                  <a:schemeClr val="tx1"/>
                </a:solidFill>
                <a:latin typeface="Twinkl" pitchFamily="2" charset="0"/>
              </a:rPr>
              <a:t>. </a:t>
            </a:r>
          </a:p>
          <a:p>
            <a:pPr algn="ctr"/>
            <a:r>
              <a:rPr lang="en-GB" dirty="0">
                <a:solidFill>
                  <a:schemeClr val="tx1"/>
                </a:solidFill>
                <a:latin typeface="Twinkl" pitchFamily="2" charset="0"/>
              </a:rPr>
              <a:t>What does </a:t>
            </a:r>
            <a:r>
              <a:rPr lang="en-GB" b="1" dirty="0">
                <a:solidFill>
                  <a:schemeClr val="tx1"/>
                </a:solidFill>
                <a:latin typeface="Twinkl" pitchFamily="2" charset="0"/>
              </a:rPr>
              <a:t>ice pack </a:t>
            </a:r>
            <a:r>
              <a:rPr lang="en-GB" dirty="0">
                <a:solidFill>
                  <a:schemeClr val="tx1"/>
                </a:solidFill>
                <a:latin typeface="Twinkl" pitchFamily="2" charset="0"/>
              </a:rPr>
              <a:t>mean here? </a:t>
            </a:r>
          </a:p>
        </p:txBody>
      </p:sp>
      <p:sp>
        <p:nvSpPr>
          <p:cNvPr id="7" name="A">
            <a:extLst>
              <a:ext uri="{FF2B5EF4-FFF2-40B4-BE49-F238E27FC236}">
                <a16:creationId xmlns:a16="http://schemas.microsoft.com/office/drawing/2014/main" id="{EC36A42E-7DE2-41AC-96E1-1E006A6352DC}"/>
              </a:ext>
            </a:extLst>
          </p:cNvPr>
          <p:cNvSpPr/>
          <p:nvPr/>
        </p:nvSpPr>
        <p:spPr>
          <a:xfrm>
            <a:off x="755650" y="1817885"/>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something to use when you’ve bumped your head </a:t>
            </a:r>
          </a:p>
        </p:txBody>
      </p:sp>
      <p:sp>
        <p:nvSpPr>
          <p:cNvPr id="8" name="B">
            <a:extLst>
              <a:ext uri="{FF2B5EF4-FFF2-40B4-BE49-F238E27FC236}">
                <a16:creationId xmlns:a16="http://schemas.microsoft.com/office/drawing/2014/main" id="{23096DE9-5719-4941-B706-AF08F56CF630}"/>
              </a:ext>
            </a:extLst>
          </p:cNvPr>
          <p:cNvSpPr/>
          <p:nvPr/>
        </p:nvSpPr>
        <p:spPr>
          <a:xfrm>
            <a:off x="755650" y="3464932"/>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something the penguins eat </a:t>
            </a:r>
          </a:p>
        </p:txBody>
      </p:sp>
      <p:sp>
        <p:nvSpPr>
          <p:cNvPr id="9" name="C">
            <a:extLst>
              <a:ext uri="{FF2B5EF4-FFF2-40B4-BE49-F238E27FC236}">
                <a16:creationId xmlns:a16="http://schemas.microsoft.com/office/drawing/2014/main" id="{AEE30047-211D-48DA-A91E-2D0F601C0062}"/>
              </a:ext>
            </a:extLst>
          </p:cNvPr>
          <p:cNvSpPr/>
          <p:nvPr/>
        </p:nvSpPr>
        <p:spPr>
          <a:xfrm>
            <a:off x="755650" y="498634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the permanent ice where the penguins huddle </a:t>
            </a:r>
          </a:p>
        </p:txBody>
      </p:sp>
      <p:sp>
        <p:nvSpPr>
          <p:cNvPr id="5" name="Rectangle 4">
            <a:extLst>
              <a:ext uri="{FF2B5EF4-FFF2-40B4-BE49-F238E27FC236}">
                <a16:creationId xmlns:a16="http://schemas.microsoft.com/office/drawing/2014/main" id="{B786A822-DC94-48AC-BFAE-2357F8D5DF01}"/>
              </a:ext>
            </a:extLst>
          </p:cNvPr>
          <p:cNvSpPr/>
          <p:nvPr/>
        </p:nvSpPr>
        <p:spPr>
          <a:xfrm>
            <a:off x="916380" y="3464932"/>
            <a:ext cx="707245" cy="1107996"/>
          </a:xfrm>
          <a:prstGeom prst="rect">
            <a:avLst/>
          </a:prstGeom>
        </p:spPr>
        <p:txBody>
          <a:bodyPr wrap="none">
            <a:spAutoFit/>
          </a:bodyPr>
          <a:lstStyle/>
          <a:p>
            <a:pPr algn="ctr"/>
            <a:r>
              <a:rPr lang="en-GB" sz="6600" b="1" dirty="0">
                <a:solidFill>
                  <a:srgbClr val="2FB7BD"/>
                </a:solidFill>
              </a:rPr>
              <a:t>B</a:t>
            </a:r>
            <a:endParaRPr lang="en-GB" sz="7200" b="1" dirty="0">
              <a:solidFill>
                <a:srgbClr val="2FB7BD"/>
              </a:solidFill>
              <a:latin typeface="Twinkl" pitchFamily="2" charset="0"/>
            </a:endParaRPr>
          </a:p>
        </p:txBody>
      </p:sp>
      <p:sp>
        <p:nvSpPr>
          <p:cNvPr id="12" name="Rectangle 11">
            <a:extLst>
              <a:ext uri="{FF2B5EF4-FFF2-40B4-BE49-F238E27FC236}">
                <a16:creationId xmlns:a16="http://schemas.microsoft.com/office/drawing/2014/main" id="{D5878012-947F-4881-9F9B-11A2DF20ABF8}"/>
              </a:ext>
            </a:extLst>
          </p:cNvPr>
          <p:cNvSpPr/>
          <p:nvPr/>
        </p:nvSpPr>
        <p:spPr>
          <a:xfrm>
            <a:off x="901152" y="1816371"/>
            <a:ext cx="737702" cy="1107996"/>
          </a:xfrm>
          <a:prstGeom prst="rect">
            <a:avLst/>
          </a:prstGeom>
        </p:spPr>
        <p:txBody>
          <a:bodyPr wrap="none">
            <a:spAutoFit/>
          </a:bodyPr>
          <a:lstStyle/>
          <a:p>
            <a:pPr algn="ctr"/>
            <a:r>
              <a:rPr lang="en-GB" sz="6600" b="1" dirty="0">
                <a:solidFill>
                  <a:srgbClr val="2FB7BD"/>
                </a:solidFill>
              </a:rPr>
              <a:t>A</a:t>
            </a:r>
            <a:endParaRPr lang="en-GB" sz="7200" b="1" dirty="0">
              <a:solidFill>
                <a:srgbClr val="2FB7BD"/>
              </a:solidFill>
              <a:latin typeface="Twinkl" pitchFamily="2" charset="0"/>
            </a:endParaRPr>
          </a:p>
        </p:txBody>
      </p:sp>
      <p:sp>
        <p:nvSpPr>
          <p:cNvPr id="13" name="Rectangle 12">
            <a:extLst>
              <a:ext uri="{FF2B5EF4-FFF2-40B4-BE49-F238E27FC236}">
                <a16:creationId xmlns:a16="http://schemas.microsoft.com/office/drawing/2014/main" id="{DFB3BA35-713C-453C-AAB9-61EB43D14486}"/>
              </a:ext>
            </a:extLst>
          </p:cNvPr>
          <p:cNvSpPr/>
          <p:nvPr/>
        </p:nvSpPr>
        <p:spPr>
          <a:xfrm>
            <a:off x="915579" y="4984829"/>
            <a:ext cx="708848" cy="1107996"/>
          </a:xfrm>
          <a:prstGeom prst="rect">
            <a:avLst/>
          </a:prstGeom>
        </p:spPr>
        <p:txBody>
          <a:bodyPr wrap="none">
            <a:spAutoFit/>
          </a:bodyPr>
          <a:lstStyle/>
          <a:p>
            <a:pPr algn="ctr"/>
            <a:r>
              <a:rPr lang="en-GB" sz="6600" b="1" dirty="0">
                <a:solidFill>
                  <a:srgbClr val="2FB7BD"/>
                </a:solidFill>
              </a:rPr>
              <a:t>C</a:t>
            </a:r>
            <a:endParaRPr lang="en-GB" sz="7200" b="1" dirty="0">
              <a:solidFill>
                <a:srgbClr val="2FB7BD"/>
              </a:solidFill>
              <a:latin typeface="Twinkl" pitchFamily="2" charset="0"/>
            </a:endParaRPr>
          </a:p>
        </p:txBody>
      </p:sp>
      <p:grpSp>
        <p:nvGrpSpPr>
          <p:cNvPr id="18" name="Group 17">
            <a:extLst>
              <a:ext uri="{FF2B5EF4-FFF2-40B4-BE49-F238E27FC236}">
                <a16:creationId xmlns:a16="http://schemas.microsoft.com/office/drawing/2014/main" id="{EB7E13DA-9D0A-4AB7-9636-69ECC52DBAC9}"/>
              </a:ext>
            </a:extLst>
          </p:cNvPr>
          <p:cNvGrpSpPr/>
          <p:nvPr/>
        </p:nvGrpSpPr>
        <p:grpSpPr>
          <a:xfrm>
            <a:off x="3137764" y="3391129"/>
            <a:ext cx="5647461" cy="1416076"/>
            <a:chOff x="3029812" y="3569510"/>
            <a:chExt cx="5647461" cy="1416076"/>
          </a:xfrm>
        </p:grpSpPr>
        <p:sp>
          <p:nvSpPr>
            <p:cNvPr id="17" name="Rectangle: Rounded Corners 16">
              <a:extLst>
                <a:ext uri="{FF2B5EF4-FFF2-40B4-BE49-F238E27FC236}">
                  <a16:creationId xmlns:a16="http://schemas.microsoft.com/office/drawing/2014/main" id="{6DC8D20E-FD65-4A77-B352-6A4AD4A9E7AF}"/>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15" name="Picture 14">
              <a:extLst>
                <a:ext uri="{FF2B5EF4-FFF2-40B4-BE49-F238E27FC236}">
                  <a16:creationId xmlns:a16="http://schemas.microsoft.com/office/drawing/2014/main" id="{B1939BA4-A8BC-467F-99DB-69DF235D8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19" name="Group 18">
            <a:extLst>
              <a:ext uri="{FF2B5EF4-FFF2-40B4-BE49-F238E27FC236}">
                <a16:creationId xmlns:a16="http://schemas.microsoft.com/office/drawing/2014/main" id="{8619B7A9-55BC-434D-BD94-F8953021E0C9}"/>
              </a:ext>
            </a:extLst>
          </p:cNvPr>
          <p:cNvGrpSpPr/>
          <p:nvPr/>
        </p:nvGrpSpPr>
        <p:grpSpPr>
          <a:xfrm>
            <a:off x="1924050" y="1662331"/>
            <a:ext cx="6819900" cy="1416076"/>
            <a:chOff x="1857373" y="3569510"/>
            <a:chExt cx="6819900" cy="1416076"/>
          </a:xfrm>
        </p:grpSpPr>
        <p:sp>
          <p:nvSpPr>
            <p:cNvPr id="20" name="Rectangle: Rounded Corners 19">
              <a:extLst>
                <a:ext uri="{FF2B5EF4-FFF2-40B4-BE49-F238E27FC236}">
                  <a16:creationId xmlns:a16="http://schemas.microsoft.com/office/drawing/2014/main" id="{76658DE3-FD2D-4085-8B59-46E92C6CA0D8}"/>
                </a:ext>
              </a:extLst>
            </p:cNvPr>
            <p:cNvSpPr/>
            <p:nvPr/>
          </p:nvSpPr>
          <p:spPr>
            <a:xfrm>
              <a:off x="1857373" y="4001275"/>
              <a:ext cx="5267325"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21" name="Picture 20">
              <a:extLst>
                <a:ext uri="{FF2B5EF4-FFF2-40B4-BE49-F238E27FC236}">
                  <a16:creationId xmlns:a16="http://schemas.microsoft.com/office/drawing/2014/main" id="{A91DE29C-0450-458C-914D-189C642A7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31" name="Group 30">
            <a:extLst>
              <a:ext uri="{FF2B5EF4-FFF2-40B4-BE49-F238E27FC236}">
                <a16:creationId xmlns:a16="http://schemas.microsoft.com/office/drawing/2014/main" id="{EEEACE45-C0F2-4A09-8310-0F03FAEF9442}"/>
              </a:ext>
            </a:extLst>
          </p:cNvPr>
          <p:cNvGrpSpPr/>
          <p:nvPr/>
        </p:nvGrpSpPr>
        <p:grpSpPr>
          <a:xfrm>
            <a:off x="2133600" y="4823598"/>
            <a:ext cx="4838700" cy="1702543"/>
            <a:chOff x="2094623" y="4801782"/>
            <a:chExt cx="4838700" cy="1702543"/>
          </a:xfrm>
        </p:grpSpPr>
        <p:sp>
          <p:nvSpPr>
            <p:cNvPr id="23" name="Rectangle: Rounded Corners 22">
              <a:extLst>
                <a:ext uri="{FF2B5EF4-FFF2-40B4-BE49-F238E27FC236}">
                  <a16:creationId xmlns:a16="http://schemas.microsoft.com/office/drawing/2014/main" id="{71D68559-C84C-4122-A4F8-030D417C75FC}"/>
                </a:ext>
              </a:extLst>
            </p:cNvPr>
            <p:cNvSpPr/>
            <p:nvPr/>
          </p:nvSpPr>
          <p:spPr>
            <a:xfrm>
              <a:off x="2094623" y="5264068"/>
              <a:ext cx="4838700"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Yay! Correct!</a:t>
              </a:r>
            </a:p>
          </p:txBody>
        </p:sp>
        <p:pic>
          <p:nvPicPr>
            <p:cNvPr id="30" name="Picture 29">
              <a:extLst>
                <a:ext uri="{FF2B5EF4-FFF2-40B4-BE49-F238E27FC236}">
                  <a16:creationId xmlns:a16="http://schemas.microsoft.com/office/drawing/2014/main" id="{53D14126-900C-4533-87AD-523CC61D1F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14"/>
                      </a14:imgEffect>
                    </a14:imgLayer>
                  </a14:imgProps>
                </a:ext>
                <a:ext uri="{28A0092B-C50C-407E-A947-70E740481C1C}">
                  <a14:useLocalDpi xmlns:a14="http://schemas.microsoft.com/office/drawing/2010/main" val="0"/>
                </a:ext>
              </a:extLst>
            </a:blip>
            <a:stretch>
              <a:fillRect/>
            </a:stretch>
          </p:blipFill>
          <p:spPr>
            <a:xfrm rot="21393308">
              <a:off x="4621542" y="4801782"/>
              <a:ext cx="1781556" cy="1702543"/>
            </a:xfrm>
            <a:prstGeom prst="rect">
              <a:avLst/>
            </a:prstGeom>
          </p:spPr>
        </p:pic>
      </p:grpSp>
      <p:sp>
        <p:nvSpPr>
          <p:cNvPr id="22" name="Action Button: Go Forward or Next 21">
            <a:hlinkClick r:id="" action="ppaction://hlinkshowjump?jump=nextslide" highlightClick="1"/>
            <a:extLst>
              <a:ext uri="{FF2B5EF4-FFF2-40B4-BE49-F238E27FC236}">
                <a16:creationId xmlns:a16="http://schemas.microsoft.com/office/drawing/2014/main" id="{B61D4D78-3D4A-4CFD-9816-B2E185FD7EED}"/>
              </a:ext>
            </a:extLst>
          </p:cNvPr>
          <p:cNvSpPr/>
          <p:nvPr/>
        </p:nvSpPr>
        <p:spPr>
          <a:xfrm>
            <a:off x="8086725" y="5934076"/>
            <a:ext cx="616611" cy="555640"/>
          </a:xfrm>
          <a:prstGeom prst="actionButtonForwardNext">
            <a:avLst/>
          </a:prstGeom>
          <a:solidFill>
            <a:srgbClr val="9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74629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32" presetClass="emph" presetSubtype="0" fill="hold" grpId="0" nodeType="withEffect">
                                  <p:stCondLst>
                                    <p:cond delay="0"/>
                                  </p:stCondLst>
                                  <p:childTnLst>
                                    <p:animRot by="120000">
                                      <p:cBhvr>
                                        <p:cTn id="21" dur="100" fill="hold">
                                          <p:stCondLst>
                                            <p:cond delay="0"/>
                                          </p:stCondLst>
                                        </p:cTn>
                                        <p:tgtEl>
                                          <p:spTgt spid="8"/>
                                        </p:tgtEl>
                                        <p:attrNameLst>
                                          <p:attrName>r</p:attrName>
                                        </p:attrNameLst>
                                      </p:cBhvr>
                                    </p:animRot>
                                    <p:animRot by="-240000">
                                      <p:cBhvr>
                                        <p:cTn id="22" dur="200" fill="hold">
                                          <p:stCondLst>
                                            <p:cond delay="200"/>
                                          </p:stCondLst>
                                        </p:cTn>
                                        <p:tgtEl>
                                          <p:spTgt spid="8"/>
                                        </p:tgtEl>
                                        <p:attrNameLst>
                                          <p:attrName>r</p:attrName>
                                        </p:attrNameLst>
                                      </p:cBhvr>
                                    </p:animRot>
                                    <p:animRot by="240000">
                                      <p:cBhvr>
                                        <p:cTn id="23" dur="200" fill="hold">
                                          <p:stCondLst>
                                            <p:cond delay="400"/>
                                          </p:stCondLst>
                                        </p:cTn>
                                        <p:tgtEl>
                                          <p:spTgt spid="8"/>
                                        </p:tgtEl>
                                        <p:attrNameLst>
                                          <p:attrName>r</p:attrName>
                                        </p:attrNameLst>
                                      </p:cBhvr>
                                    </p:animRot>
                                    <p:animRot by="-240000">
                                      <p:cBhvr>
                                        <p:cTn id="24" dur="200" fill="hold">
                                          <p:stCondLst>
                                            <p:cond delay="600"/>
                                          </p:stCondLst>
                                        </p:cTn>
                                        <p:tgtEl>
                                          <p:spTgt spid="8"/>
                                        </p:tgtEl>
                                        <p:attrNameLst>
                                          <p:attrName>r</p:attrName>
                                        </p:attrNameLst>
                                      </p:cBhvr>
                                    </p:animRot>
                                    <p:animRot by="120000">
                                      <p:cBhvr>
                                        <p:cTn id="2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26" presetClass="emph" presetSubtype="0" fill="hold" grpId="0" nodeType="withEffect">
                                  <p:stCondLst>
                                    <p:cond delay="0"/>
                                  </p:stCondLst>
                                  <p:childTnLst>
                                    <p:animEffect transition="out" filter="fade">
                                      <p:cBhvr>
                                        <p:cTn id="33" dur="500" tmFilter="0, 0; .2, .5; .8, .5; 1, 0"/>
                                        <p:tgtEl>
                                          <p:spTgt spid="9"/>
                                        </p:tgtEl>
                                      </p:cBhvr>
                                    </p:animEffect>
                                    <p:animScale>
                                      <p:cBhvr>
                                        <p:cTn id="34" dur="250" autoRev="1" fill="hold"/>
                                        <p:tgtEl>
                                          <p:spTgt spid="9"/>
                                        </p:tgtEl>
                                      </p:cBhvr>
                                      <p:by x="105000" y="105000"/>
                                    </p:animScale>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C708771-4625-415E-80E5-472F68E3411C}"/>
              </a:ext>
            </a:extLst>
          </p:cNvPr>
          <p:cNvSpPr/>
          <p:nvPr/>
        </p:nvSpPr>
        <p:spPr>
          <a:xfrm>
            <a:off x="1879600" y="786187"/>
            <a:ext cx="5156200" cy="685800"/>
          </a:xfrm>
          <a:prstGeom prst="roundRect">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Which verb describes animals having babies? </a:t>
            </a:r>
          </a:p>
        </p:txBody>
      </p:sp>
      <p:sp>
        <p:nvSpPr>
          <p:cNvPr id="7" name="A">
            <a:extLst>
              <a:ext uri="{FF2B5EF4-FFF2-40B4-BE49-F238E27FC236}">
                <a16:creationId xmlns:a16="http://schemas.microsoft.com/office/drawing/2014/main" id="{EC36A42E-7DE2-41AC-96E1-1E006A6352DC}"/>
              </a:ext>
            </a:extLst>
          </p:cNvPr>
          <p:cNvSpPr/>
          <p:nvPr/>
        </p:nvSpPr>
        <p:spPr>
          <a:xfrm>
            <a:off x="755650" y="184308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to breed  </a:t>
            </a:r>
          </a:p>
        </p:txBody>
      </p:sp>
      <p:sp>
        <p:nvSpPr>
          <p:cNvPr id="8" name="B">
            <a:extLst>
              <a:ext uri="{FF2B5EF4-FFF2-40B4-BE49-F238E27FC236}">
                <a16:creationId xmlns:a16="http://schemas.microsoft.com/office/drawing/2014/main" id="{23096DE9-5719-4941-B706-AF08F56CF630}"/>
              </a:ext>
            </a:extLst>
          </p:cNvPr>
          <p:cNvSpPr/>
          <p:nvPr/>
        </p:nvSpPr>
        <p:spPr>
          <a:xfrm>
            <a:off x="755650" y="3320661"/>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to brood </a:t>
            </a:r>
          </a:p>
        </p:txBody>
      </p:sp>
      <p:sp>
        <p:nvSpPr>
          <p:cNvPr id="9" name="C">
            <a:extLst>
              <a:ext uri="{FF2B5EF4-FFF2-40B4-BE49-F238E27FC236}">
                <a16:creationId xmlns:a16="http://schemas.microsoft.com/office/drawing/2014/main" id="{AEE30047-211D-48DA-A91E-2D0F601C0062}"/>
              </a:ext>
            </a:extLst>
          </p:cNvPr>
          <p:cNvSpPr/>
          <p:nvPr/>
        </p:nvSpPr>
        <p:spPr>
          <a:xfrm>
            <a:off x="755650" y="498634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to huddle </a:t>
            </a:r>
          </a:p>
        </p:txBody>
      </p:sp>
      <p:sp>
        <p:nvSpPr>
          <p:cNvPr id="5" name="Rectangle 4">
            <a:extLst>
              <a:ext uri="{FF2B5EF4-FFF2-40B4-BE49-F238E27FC236}">
                <a16:creationId xmlns:a16="http://schemas.microsoft.com/office/drawing/2014/main" id="{B786A822-DC94-48AC-BFAE-2357F8D5DF01}"/>
              </a:ext>
            </a:extLst>
          </p:cNvPr>
          <p:cNvSpPr/>
          <p:nvPr/>
        </p:nvSpPr>
        <p:spPr>
          <a:xfrm>
            <a:off x="916380" y="3320661"/>
            <a:ext cx="707245" cy="1107996"/>
          </a:xfrm>
          <a:prstGeom prst="rect">
            <a:avLst/>
          </a:prstGeom>
        </p:spPr>
        <p:txBody>
          <a:bodyPr wrap="none">
            <a:spAutoFit/>
          </a:bodyPr>
          <a:lstStyle/>
          <a:p>
            <a:pPr algn="ctr"/>
            <a:r>
              <a:rPr lang="en-GB" sz="6600" b="1" dirty="0">
                <a:solidFill>
                  <a:srgbClr val="2FB7BD"/>
                </a:solidFill>
              </a:rPr>
              <a:t>B</a:t>
            </a:r>
            <a:endParaRPr lang="en-GB" sz="7200" b="1" dirty="0">
              <a:solidFill>
                <a:srgbClr val="2FB7BD"/>
              </a:solidFill>
              <a:latin typeface="Twinkl" pitchFamily="2" charset="0"/>
            </a:endParaRPr>
          </a:p>
        </p:txBody>
      </p:sp>
      <p:sp>
        <p:nvSpPr>
          <p:cNvPr id="12" name="Rectangle 11">
            <a:extLst>
              <a:ext uri="{FF2B5EF4-FFF2-40B4-BE49-F238E27FC236}">
                <a16:creationId xmlns:a16="http://schemas.microsoft.com/office/drawing/2014/main" id="{D5878012-947F-4881-9F9B-11A2DF20ABF8}"/>
              </a:ext>
            </a:extLst>
          </p:cNvPr>
          <p:cNvSpPr/>
          <p:nvPr/>
        </p:nvSpPr>
        <p:spPr>
          <a:xfrm>
            <a:off x="901152" y="1841569"/>
            <a:ext cx="737702" cy="1107996"/>
          </a:xfrm>
          <a:prstGeom prst="rect">
            <a:avLst/>
          </a:prstGeom>
        </p:spPr>
        <p:txBody>
          <a:bodyPr wrap="none">
            <a:spAutoFit/>
          </a:bodyPr>
          <a:lstStyle/>
          <a:p>
            <a:pPr algn="ctr"/>
            <a:r>
              <a:rPr lang="en-GB" sz="6600" b="1" dirty="0">
                <a:solidFill>
                  <a:srgbClr val="2FB7BD"/>
                </a:solidFill>
              </a:rPr>
              <a:t>A</a:t>
            </a:r>
            <a:endParaRPr lang="en-GB" sz="7200" b="1" dirty="0">
              <a:solidFill>
                <a:srgbClr val="2FB7BD"/>
              </a:solidFill>
              <a:latin typeface="Twinkl" pitchFamily="2" charset="0"/>
            </a:endParaRPr>
          </a:p>
        </p:txBody>
      </p:sp>
      <p:sp>
        <p:nvSpPr>
          <p:cNvPr id="13" name="Rectangle 12">
            <a:extLst>
              <a:ext uri="{FF2B5EF4-FFF2-40B4-BE49-F238E27FC236}">
                <a16:creationId xmlns:a16="http://schemas.microsoft.com/office/drawing/2014/main" id="{DFB3BA35-713C-453C-AAB9-61EB43D14486}"/>
              </a:ext>
            </a:extLst>
          </p:cNvPr>
          <p:cNvSpPr/>
          <p:nvPr/>
        </p:nvSpPr>
        <p:spPr>
          <a:xfrm>
            <a:off x="915579" y="4984829"/>
            <a:ext cx="708848" cy="1107996"/>
          </a:xfrm>
          <a:prstGeom prst="rect">
            <a:avLst/>
          </a:prstGeom>
        </p:spPr>
        <p:txBody>
          <a:bodyPr wrap="none">
            <a:spAutoFit/>
          </a:bodyPr>
          <a:lstStyle/>
          <a:p>
            <a:pPr algn="ctr"/>
            <a:r>
              <a:rPr lang="en-GB" sz="6600" b="1" dirty="0">
                <a:solidFill>
                  <a:srgbClr val="2FB7BD"/>
                </a:solidFill>
              </a:rPr>
              <a:t>C</a:t>
            </a:r>
            <a:endParaRPr lang="en-GB" sz="7200" b="1" dirty="0">
              <a:solidFill>
                <a:srgbClr val="2FB7BD"/>
              </a:solidFill>
              <a:latin typeface="Twinkl" pitchFamily="2" charset="0"/>
            </a:endParaRPr>
          </a:p>
        </p:txBody>
      </p:sp>
      <p:grpSp>
        <p:nvGrpSpPr>
          <p:cNvPr id="18" name="Group 17">
            <a:extLst>
              <a:ext uri="{FF2B5EF4-FFF2-40B4-BE49-F238E27FC236}">
                <a16:creationId xmlns:a16="http://schemas.microsoft.com/office/drawing/2014/main" id="{EB7E13DA-9D0A-4AB7-9636-69ECC52DBAC9}"/>
              </a:ext>
            </a:extLst>
          </p:cNvPr>
          <p:cNvGrpSpPr/>
          <p:nvPr/>
        </p:nvGrpSpPr>
        <p:grpSpPr>
          <a:xfrm>
            <a:off x="3299120" y="4894767"/>
            <a:ext cx="5647461" cy="1416076"/>
            <a:chOff x="3029812" y="3569510"/>
            <a:chExt cx="5647461" cy="1416076"/>
          </a:xfrm>
        </p:grpSpPr>
        <p:sp>
          <p:nvSpPr>
            <p:cNvPr id="17" name="Rectangle: Rounded Corners 16">
              <a:extLst>
                <a:ext uri="{FF2B5EF4-FFF2-40B4-BE49-F238E27FC236}">
                  <a16:creationId xmlns:a16="http://schemas.microsoft.com/office/drawing/2014/main" id="{6DC8D20E-FD65-4A77-B352-6A4AD4A9E7AF}"/>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15" name="Picture 14">
              <a:extLst>
                <a:ext uri="{FF2B5EF4-FFF2-40B4-BE49-F238E27FC236}">
                  <a16:creationId xmlns:a16="http://schemas.microsoft.com/office/drawing/2014/main" id="{B1939BA4-A8BC-467F-99DB-69DF235D8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19" name="Group 18">
            <a:extLst>
              <a:ext uri="{FF2B5EF4-FFF2-40B4-BE49-F238E27FC236}">
                <a16:creationId xmlns:a16="http://schemas.microsoft.com/office/drawing/2014/main" id="{8619B7A9-55BC-434D-BD94-F8953021E0C9}"/>
              </a:ext>
            </a:extLst>
          </p:cNvPr>
          <p:cNvGrpSpPr/>
          <p:nvPr/>
        </p:nvGrpSpPr>
        <p:grpSpPr>
          <a:xfrm>
            <a:off x="3194119" y="3243703"/>
            <a:ext cx="5647461" cy="1416076"/>
            <a:chOff x="3029812" y="3569510"/>
            <a:chExt cx="5647461" cy="1416076"/>
          </a:xfrm>
        </p:grpSpPr>
        <p:sp>
          <p:nvSpPr>
            <p:cNvPr id="20" name="Rectangle: Rounded Corners 19">
              <a:extLst>
                <a:ext uri="{FF2B5EF4-FFF2-40B4-BE49-F238E27FC236}">
                  <a16:creationId xmlns:a16="http://schemas.microsoft.com/office/drawing/2014/main" id="{76658DE3-FD2D-4085-8B59-46E92C6CA0D8}"/>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21" name="Picture 20">
              <a:extLst>
                <a:ext uri="{FF2B5EF4-FFF2-40B4-BE49-F238E27FC236}">
                  <a16:creationId xmlns:a16="http://schemas.microsoft.com/office/drawing/2014/main" id="{A91DE29C-0450-458C-914D-189C642A7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31" name="Group 30">
            <a:extLst>
              <a:ext uri="{FF2B5EF4-FFF2-40B4-BE49-F238E27FC236}">
                <a16:creationId xmlns:a16="http://schemas.microsoft.com/office/drawing/2014/main" id="{EEEACE45-C0F2-4A09-8310-0F03FAEF9442}"/>
              </a:ext>
            </a:extLst>
          </p:cNvPr>
          <p:cNvGrpSpPr/>
          <p:nvPr/>
        </p:nvGrpSpPr>
        <p:grpSpPr>
          <a:xfrm>
            <a:off x="3229839" y="1726457"/>
            <a:ext cx="3373286" cy="1702543"/>
            <a:chOff x="3029812" y="4801782"/>
            <a:chExt cx="3373286" cy="1702543"/>
          </a:xfrm>
        </p:grpSpPr>
        <p:sp>
          <p:nvSpPr>
            <p:cNvPr id="23" name="Rectangle: Rounded Corners 22">
              <a:extLst>
                <a:ext uri="{FF2B5EF4-FFF2-40B4-BE49-F238E27FC236}">
                  <a16:creationId xmlns:a16="http://schemas.microsoft.com/office/drawing/2014/main" id="{71D68559-C84C-4122-A4F8-030D417C75FC}"/>
                </a:ext>
              </a:extLst>
            </p:cNvPr>
            <p:cNvSpPr/>
            <p:nvPr/>
          </p:nvSpPr>
          <p:spPr>
            <a:xfrm>
              <a:off x="3029812" y="5264068"/>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Yay! Correct!</a:t>
              </a:r>
            </a:p>
          </p:txBody>
        </p:sp>
        <p:pic>
          <p:nvPicPr>
            <p:cNvPr id="30" name="Picture 29">
              <a:extLst>
                <a:ext uri="{FF2B5EF4-FFF2-40B4-BE49-F238E27FC236}">
                  <a16:creationId xmlns:a16="http://schemas.microsoft.com/office/drawing/2014/main" id="{53D14126-900C-4533-87AD-523CC61D1F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14"/>
                      </a14:imgEffect>
                    </a14:imgLayer>
                  </a14:imgProps>
                </a:ext>
                <a:ext uri="{28A0092B-C50C-407E-A947-70E740481C1C}">
                  <a14:useLocalDpi xmlns:a14="http://schemas.microsoft.com/office/drawing/2010/main" val="0"/>
                </a:ext>
              </a:extLst>
            </a:blip>
            <a:stretch>
              <a:fillRect/>
            </a:stretch>
          </p:blipFill>
          <p:spPr>
            <a:xfrm rot="21393308">
              <a:off x="4621542" y="4801782"/>
              <a:ext cx="1781556" cy="1702543"/>
            </a:xfrm>
            <a:prstGeom prst="rect">
              <a:avLst/>
            </a:prstGeom>
          </p:spPr>
        </p:pic>
      </p:grpSp>
      <p:sp>
        <p:nvSpPr>
          <p:cNvPr id="24" name="Action Button: Go Forward or Next 23">
            <a:hlinkClick r:id="" action="ppaction://hlinkshowjump?jump=nextslide" highlightClick="1"/>
            <a:extLst>
              <a:ext uri="{FF2B5EF4-FFF2-40B4-BE49-F238E27FC236}">
                <a16:creationId xmlns:a16="http://schemas.microsoft.com/office/drawing/2014/main" id="{EED5F418-9BAA-402D-AEDD-823FB7D8B18F}"/>
              </a:ext>
            </a:extLst>
          </p:cNvPr>
          <p:cNvSpPr/>
          <p:nvPr/>
        </p:nvSpPr>
        <p:spPr>
          <a:xfrm>
            <a:off x="8086725" y="5934076"/>
            <a:ext cx="616611" cy="555640"/>
          </a:xfrm>
          <a:prstGeom prst="actionButtonForwardNext">
            <a:avLst/>
          </a:prstGeom>
          <a:solidFill>
            <a:srgbClr val="9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2272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32" presetClass="emph" presetSubtype="0" fill="hold" grpId="0"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32" presetClass="emph" presetSubtype="0" fill="hold" grpId="0" nodeType="withEffect">
                                  <p:stCondLst>
                                    <p:cond delay="0"/>
                                  </p:stCondLst>
                                  <p:childTnLst>
                                    <p:animRot by="120000">
                                      <p:cBhvr>
                                        <p:cTn id="30" dur="100" fill="hold">
                                          <p:stCondLst>
                                            <p:cond delay="0"/>
                                          </p:stCondLst>
                                        </p:cTn>
                                        <p:tgtEl>
                                          <p:spTgt spid="9"/>
                                        </p:tgtEl>
                                        <p:attrNameLst>
                                          <p:attrName>r</p:attrName>
                                        </p:attrNameLst>
                                      </p:cBhvr>
                                    </p:animRot>
                                    <p:animRot by="-240000">
                                      <p:cBhvr>
                                        <p:cTn id="31" dur="200" fill="hold">
                                          <p:stCondLst>
                                            <p:cond delay="200"/>
                                          </p:stCondLst>
                                        </p:cTn>
                                        <p:tgtEl>
                                          <p:spTgt spid="9"/>
                                        </p:tgtEl>
                                        <p:attrNameLst>
                                          <p:attrName>r</p:attrName>
                                        </p:attrNameLst>
                                      </p:cBhvr>
                                    </p:animRot>
                                    <p:animRot by="240000">
                                      <p:cBhvr>
                                        <p:cTn id="32" dur="200" fill="hold">
                                          <p:stCondLst>
                                            <p:cond delay="400"/>
                                          </p:stCondLst>
                                        </p:cTn>
                                        <p:tgtEl>
                                          <p:spTgt spid="9"/>
                                        </p:tgtEl>
                                        <p:attrNameLst>
                                          <p:attrName>r</p:attrName>
                                        </p:attrNameLst>
                                      </p:cBhvr>
                                    </p:animRot>
                                    <p:animRot by="-240000">
                                      <p:cBhvr>
                                        <p:cTn id="33" dur="200" fill="hold">
                                          <p:stCondLst>
                                            <p:cond delay="600"/>
                                          </p:stCondLst>
                                        </p:cTn>
                                        <p:tgtEl>
                                          <p:spTgt spid="9"/>
                                        </p:tgtEl>
                                        <p:attrNameLst>
                                          <p:attrName>r</p:attrName>
                                        </p:attrNameLst>
                                      </p:cBhvr>
                                    </p:animRot>
                                    <p:animRot by="120000">
                                      <p:cBhvr>
                                        <p:cTn id="34"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C708771-4625-415E-80E5-472F68E3411C}"/>
              </a:ext>
            </a:extLst>
          </p:cNvPr>
          <p:cNvSpPr/>
          <p:nvPr/>
        </p:nvSpPr>
        <p:spPr>
          <a:xfrm>
            <a:off x="1879600" y="838200"/>
            <a:ext cx="5156200" cy="685800"/>
          </a:xfrm>
          <a:prstGeom prst="roundRect">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emperor penguin chicks eat? </a:t>
            </a:r>
          </a:p>
        </p:txBody>
      </p:sp>
      <p:sp>
        <p:nvSpPr>
          <p:cNvPr id="7" name="A">
            <a:extLst>
              <a:ext uri="{FF2B5EF4-FFF2-40B4-BE49-F238E27FC236}">
                <a16:creationId xmlns:a16="http://schemas.microsoft.com/office/drawing/2014/main" id="{EC36A42E-7DE2-41AC-96E1-1E006A6352DC}"/>
              </a:ext>
            </a:extLst>
          </p:cNvPr>
          <p:cNvSpPr/>
          <p:nvPr/>
        </p:nvSpPr>
        <p:spPr>
          <a:xfrm>
            <a:off x="755650" y="1817885"/>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food that they catch </a:t>
            </a:r>
          </a:p>
        </p:txBody>
      </p:sp>
      <p:sp>
        <p:nvSpPr>
          <p:cNvPr id="8" name="B">
            <a:extLst>
              <a:ext uri="{FF2B5EF4-FFF2-40B4-BE49-F238E27FC236}">
                <a16:creationId xmlns:a16="http://schemas.microsoft.com/office/drawing/2014/main" id="{23096DE9-5719-4941-B706-AF08F56CF630}"/>
              </a:ext>
            </a:extLst>
          </p:cNvPr>
          <p:cNvSpPr/>
          <p:nvPr/>
        </p:nvSpPr>
        <p:spPr>
          <a:xfrm>
            <a:off x="755650" y="3464932"/>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plants</a:t>
            </a:r>
          </a:p>
        </p:txBody>
      </p:sp>
      <p:sp>
        <p:nvSpPr>
          <p:cNvPr id="9" name="C">
            <a:extLst>
              <a:ext uri="{FF2B5EF4-FFF2-40B4-BE49-F238E27FC236}">
                <a16:creationId xmlns:a16="http://schemas.microsoft.com/office/drawing/2014/main" id="{AEE30047-211D-48DA-A91E-2D0F601C0062}"/>
              </a:ext>
            </a:extLst>
          </p:cNvPr>
          <p:cNvSpPr/>
          <p:nvPr/>
        </p:nvSpPr>
        <p:spPr>
          <a:xfrm>
            <a:off x="755650" y="498634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food that their parents vomit from their tummies </a:t>
            </a:r>
          </a:p>
        </p:txBody>
      </p:sp>
      <p:sp>
        <p:nvSpPr>
          <p:cNvPr id="5" name="Rectangle 4">
            <a:extLst>
              <a:ext uri="{FF2B5EF4-FFF2-40B4-BE49-F238E27FC236}">
                <a16:creationId xmlns:a16="http://schemas.microsoft.com/office/drawing/2014/main" id="{B786A822-DC94-48AC-BFAE-2357F8D5DF01}"/>
              </a:ext>
            </a:extLst>
          </p:cNvPr>
          <p:cNvSpPr/>
          <p:nvPr/>
        </p:nvSpPr>
        <p:spPr>
          <a:xfrm>
            <a:off x="916380" y="3464932"/>
            <a:ext cx="707245" cy="1107996"/>
          </a:xfrm>
          <a:prstGeom prst="rect">
            <a:avLst/>
          </a:prstGeom>
        </p:spPr>
        <p:txBody>
          <a:bodyPr wrap="none">
            <a:spAutoFit/>
          </a:bodyPr>
          <a:lstStyle/>
          <a:p>
            <a:pPr algn="ctr"/>
            <a:r>
              <a:rPr lang="en-GB" sz="6600" b="1" dirty="0">
                <a:solidFill>
                  <a:srgbClr val="2FB7BD"/>
                </a:solidFill>
              </a:rPr>
              <a:t>B</a:t>
            </a:r>
            <a:endParaRPr lang="en-GB" sz="7200" b="1" dirty="0">
              <a:solidFill>
                <a:srgbClr val="2FB7BD"/>
              </a:solidFill>
              <a:latin typeface="Twinkl" pitchFamily="2" charset="0"/>
            </a:endParaRPr>
          </a:p>
        </p:txBody>
      </p:sp>
      <p:sp>
        <p:nvSpPr>
          <p:cNvPr id="12" name="Rectangle 11">
            <a:extLst>
              <a:ext uri="{FF2B5EF4-FFF2-40B4-BE49-F238E27FC236}">
                <a16:creationId xmlns:a16="http://schemas.microsoft.com/office/drawing/2014/main" id="{D5878012-947F-4881-9F9B-11A2DF20ABF8}"/>
              </a:ext>
            </a:extLst>
          </p:cNvPr>
          <p:cNvSpPr/>
          <p:nvPr/>
        </p:nvSpPr>
        <p:spPr>
          <a:xfrm>
            <a:off x="901152" y="1816371"/>
            <a:ext cx="737702" cy="1107996"/>
          </a:xfrm>
          <a:prstGeom prst="rect">
            <a:avLst/>
          </a:prstGeom>
        </p:spPr>
        <p:txBody>
          <a:bodyPr wrap="none">
            <a:spAutoFit/>
          </a:bodyPr>
          <a:lstStyle/>
          <a:p>
            <a:pPr algn="ctr"/>
            <a:r>
              <a:rPr lang="en-GB" sz="6600" b="1" dirty="0">
                <a:solidFill>
                  <a:srgbClr val="2FB7BD"/>
                </a:solidFill>
              </a:rPr>
              <a:t>A</a:t>
            </a:r>
            <a:endParaRPr lang="en-GB" sz="7200" b="1" dirty="0">
              <a:solidFill>
                <a:srgbClr val="2FB7BD"/>
              </a:solidFill>
              <a:latin typeface="Twinkl" pitchFamily="2" charset="0"/>
            </a:endParaRPr>
          </a:p>
        </p:txBody>
      </p:sp>
      <p:sp>
        <p:nvSpPr>
          <p:cNvPr id="13" name="Rectangle 12">
            <a:extLst>
              <a:ext uri="{FF2B5EF4-FFF2-40B4-BE49-F238E27FC236}">
                <a16:creationId xmlns:a16="http://schemas.microsoft.com/office/drawing/2014/main" id="{DFB3BA35-713C-453C-AAB9-61EB43D14486}"/>
              </a:ext>
            </a:extLst>
          </p:cNvPr>
          <p:cNvSpPr/>
          <p:nvPr/>
        </p:nvSpPr>
        <p:spPr>
          <a:xfrm>
            <a:off x="915579" y="4984829"/>
            <a:ext cx="708848" cy="1107996"/>
          </a:xfrm>
          <a:prstGeom prst="rect">
            <a:avLst/>
          </a:prstGeom>
        </p:spPr>
        <p:txBody>
          <a:bodyPr wrap="none">
            <a:spAutoFit/>
          </a:bodyPr>
          <a:lstStyle/>
          <a:p>
            <a:pPr algn="ctr"/>
            <a:r>
              <a:rPr lang="en-GB" sz="6600" b="1" dirty="0">
                <a:solidFill>
                  <a:srgbClr val="2FB7BD"/>
                </a:solidFill>
              </a:rPr>
              <a:t>C</a:t>
            </a:r>
            <a:endParaRPr lang="en-GB" sz="7200" b="1" dirty="0">
              <a:solidFill>
                <a:srgbClr val="2FB7BD"/>
              </a:solidFill>
              <a:latin typeface="Twinkl" pitchFamily="2" charset="0"/>
            </a:endParaRPr>
          </a:p>
        </p:txBody>
      </p:sp>
      <p:grpSp>
        <p:nvGrpSpPr>
          <p:cNvPr id="18" name="Group 17">
            <a:extLst>
              <a:ext uri="{FF2B5EF4-FFF2-40B4-BE49-F238E27FC236}">
                <a16:creationId xmlns:a16="http://schemas.microsoft.com/office/drawing/2014/main" id="{EB7E13DA-9D0A-4AB7-9636-69ECC52DBAC9}"/>
              </a:ext>
            </a:extLst>
          </p:cNvPr>
          <p:cNvGrpSpPr/>
          <p:nvPr/>
        </p:nvGrpSpPr>
        <p:grpSpPr>
          <a:xfrm>
            <a:off x="3137764" y="3391129"/>
            <a:ext cx="5647461" cy="1416076"/>
            <a:chOff x="3029812" y="3569510"/>
            <a:chExt cx="5647461" cy="1416076"/>
          </a:xfrm>
        </p:grpSpPr>
        <p:sp>
          <p:nvSpPr>
            <p:cNvPr id="17" name="Rectangle: Rounded Corners 16">
              <a:extLst>
                <a:ext uri="{FF2B5EF4-FFF2-40B4-BE49-F238E27FC236}">
                  <a16:creationId xmlns:a16="http://schemas.microsoft.com/office/drawing/2014/main" id="{6DC8D20E-FD65-4A77-B352-6A4AD4A9E7AF}"/>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15" name="Picture 14">
              <a:extLst>
                <a:ext uri="{FF2B5EF4-FFF2-40B4-BE49-F238E27FC236}">
                  <a16:creationId xmlns:a16="http://schemas.microsoft.com/office/drawing/2014/main" id="{B1939BA4-A8BC-467F-99DB-69DF235D8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19" name="Group 18">
            <a:extLst>
              <a:ext uri="{FF2B5EF4-FFF2-40B4-BE49-F238E27FC236}">
                <a16:creationId xmlns:a16="http://schemas.microsoft.com/office/drawing/2014/main" id="{8619B7A9-55BC-434D-BD94-F8953021E0C9}"/>
              </a:ext>
            </a:extLst>
          </p:cNvPr>
          <p:cNvGrpSpPr/>
          <p:nvPr/>
        </p:nvGrpSpPr>
        <p:grpSpPr>
          <a:xfrm>
            <a:off x="3137764" y="1662331"/>
            <a:ext cx="5647461" cy="1416076"/>
            <a:chOff x="3029812" y="3569510"/>
            <a:chExt cx="5647461" cy="1416076"/>
          </a:xfrm>
        </p:grpSpPr>
        <p:sp>
          <p:nvSpPr>
            <p:cNvPr id="20" name="Rectangle: Rounded Corners 19">
              <a:extLst>
                <a:ext uri="{FF2B5EF4-FFF2-40B4-BE49-F238E27FC236}">
                  <a16:creationId xmlns:a16="http://schemas.microsoft.com/office/drawing/2014/main" id="{76658DE3-FD2D-4085-8B59-46E92C6CA0D8}"/>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21" name="Picture 20">
              <a:extLst>
                <a:ext uri="{FF2B5EF4-FFF2-40B4-BE49-F238E27FC236}">
                  <a16:creationId xmlns:a16="http://schemas.microsoft.com/office/drawing/2014/main" id="{A91DE29C-0450-458C-914D-189C642A7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31" name="Group 30">
            <a:extLst>
              <a:ext uri="{FF2B5EF4-FFF2-40B4-BE49-F238E27FC236}">
                <a16:creationId xmlns:a16="http://schemas.microsoft.com/office/drawing/2014/main" id="{EEEACE45-C0F2-4A09-8310-0F03FAEF9442}"/>
              </a:ext>
            </a:extLst>
          </p:cNvPr>
          <p:cNvGrpSpPr/>
          <p:nvPr/>
        </p:nvGrpSpPr>
        <p:grpSpPr>
          <a:xfrm>
            <a:off x="2051052" y="4823598"/>
            <a:ext cx="5257800" cy="1702543"/>
            <a:chOff x="1822433" y="4801782"/>
            <a:chExt cx="5257800" cy="1702543"/>
          </a:xfrm>
        </p:grpSpPr>
        <p:sp>
          <p:nvSpPr>
            <p:cNvPr id="23" name="Rectangle: Rounded Corners 22">
              <a:extLst>
                <a:ext uri="{FF2B5EF4-FFF2-40B4-BE49-F238E27FC236}">
                  <a16:creationId xmlns:a16="http://schemas.microsoft.com/office/drawing/2014/main" id="{71D68559-C84C-4122-A4F8-030D417C75FC}"/>
                </a:ext>
              </a:extLst>
            </p:cNvPr>
            <p:cNvSpPr/>
            <p:nvPr/>
          </p:nvSpPr>
          <p:spPr>
            <a:xfrm>
              <a:off x="1822433" y="5264068"/>
              <a:ext cx="5257800"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Yay! Correct!</a:t>
              </a:r>
            </a:p>
          </p:txBody>
        </p:sp>
        <p:pic>
          <p:nvPicPr>
            <p:cNvPr id="30" name="Picture 29">
              <a:extLst>
                <a:ext uri="{FF2B5EF4-FFF2-40B4-BE49-F238E27FC236}">
                  <a16:creationId xmlns:a16="http://schemas.microsoft.com/office/drawing/2014/main" id="{53D14126-900C-4533-87AD-523CC61D1F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14"/>
                      </a14:imgEffect>
                    </a14:imgLayer>
                  </a14:imgProps>
                </a:ext>
                <a:ext uri="{28A0092B-C50C-407E-A947-70E740481C1C}">
                  <a14:useLocalDpi xmlns:a14="http://schemas.microsoft.com/office/drawing/2010/main" val="0"/>
                </a:ext>
              </a:extLst>
            </a:blip>
            <a:stretch>
              <a:fillRect/>
            </a:stretch>
          </p:blipFill>
          <p:spPr>
            <a:xfrm rot="21393308">
              <a:off x="4621542" y="4801782"/>
              <a:ext cx="1781556" cy="1702543"/>
            </a:xfrm>
            <a:prstGeom prst="rect">
              <a:avLst/>
            </a:prstGeom>
          </p:spPr>
        </p:pic>
      </p:grpSp>
      <p:sp>
        <p:nvSpPr>
          <p:cNvPr id="22" name="Action Button: Go Forward or Next 21">
            <a:hlinkClick r:id="" action="ppaction://hlinkshowjump?jump=nextslide" highlightClick="1"/>
            <a:extLst>
              <a:ext uri="{FF2B5EF4-FFF2-40B4-BE49-F238E27FC236}">
                <a16:creationId xmlns:a16="http://schemas.microsoft.com/office/drawing/2014/main" id="{F0A9A3BC-51F9-4CA9-A2F3-630E136DD5B7}"/>
              </a:ext>
            </a:extLst>
          </p:cNvPr>
          <p:cNvSpPr/>
          <p:nvPr/>
        </p:nvSpPr>
        <p:spPr>
          <a:xfrm>
            <a:off x="8086725" y="5934076"/>
            <a:ext cx="616611" cy="555640"/>
          </a:xfrm>
          <a:prstGeom prst="actionButtonForwardNext">
            <a:avLst/>
          </a:prstGeom>
          <a:solidFill>
            <a:srgbClr val="9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9056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32" presetClass="emph" presetSubtype="0" fill="hold" grpId="0" nodeType="withEffect">
                                  <p:stCondLst>
                                    <p:cond delay="0"/>
                                  </p:stCondLst>
                                  <p:childTnLst>
                                    <p:animRot by="120000">
                                      <p:cBhvr>
                                        <p:cTn id="21" dur="100" fill="hold">
                                          <p:stCondLst>
                                            <p:cond delay="0"/>
                                          </p:stCondLst>
                                        </p:cTn>
                                        <p:tgtEl>
                                          <p:spTgt spid="8"/>
                                        </p:tgtEl>
                                        <p:attrNameLst>
                                          <p:attrName>r</p:attrName>
                                        </p:attrNameLst>
                                      </p:cBhvr>
                                    </p:animRot>
                                    <p:animRot by="-240000">
                                      <p:cBhvr>
                                        <p:cTn id="22" dur="200" fill="hold">
                                          <p:stCondLst>
                                            <p:cond delay="200"/>
                                          </p:stCondLst>
                                        </p:cTn>
                                        <p:tgtEl>
                                          <p:spTgt spid="8"/>
                                        </p:tgtEl>
                                        <p:attrNameLst>
                                          <p:attrName>r</p:attrName>
                                        </p:attrNameLst>
                                      </p:cBhvr>
                                    </p:animRot>
                                    <p:animRot by="240000">
                                      <p:cBhvr>
                                        <p:cTn id="23" dur="200" fill="hold">
                                          <p:stCondLst>
                                            <p:cond delay="400"/>
                                          </p:stCondLst>
                                        </p:cTn>
                                        <p:tgtEl>
                                          <p:spTgt spid="8"/>
                                        </p:tgtEl>
                                        <p:attrNameLst>
                                          <p:attrName>r</p:attrName>
                                        </p:attrNameLst>
                                      </p:cBhvr>
                                    </p:animRot>
                                    <p:animRot by="-240000">
                                      <p:cBhvr>
                                        <p:cTn id="24" dur="200" fill="hold">
                                          <p:stCondLst>
                                            <p:cond delay="600"/>
                                          </p:stCondLst>
                                        </p:cTn>
                                        <p:tgtEl>
                                          <p:spTgt spid="8"/>
                                        </p:tgtEl>
                                        <p:attrNameLst>
                                          <p:attrName>r</p:attrName>
                                        </p:attrNameLst>
                                      </p:cBhvr>
                                    </p:animRot>
                                    <p:animRot by="120000">
                                      <p:cBhvr>
                                        <p:cTn id="2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26" presetClass="emph" presetSubtype="0" fill="hold" grpId="0" nodeType="withEffect">
                                  <p:stCondLst>
                                    <p:cond delay="0"/>
                                  </p:stCondLst>
                                  <p:childTnLst>
                                    <p:animEffect transition="out" filter="fade">
                                      <p:cBhvr>
                                        <p:cTn id="33" dur="500" tmFilter="0, 0; .2, .5; .8, .5; 1, 0"/>
                                        <p:tgtEl>
                                          <p:spTgt spid="9"/>
                                        </p:tgtEl>
                                      </p:cBhvr>
                                    </p:animEffect>
                                    <p:animScale>
                                      <p:cBhvr>
                                        <p:cTn id="34" dur="250" autoRev="1" fill="hold"/>
                                        <p:tgtEl>
                                          <p:spTgt spid="9"/>
                                        </p:tgtEl>
                                      </p:cBhvr>
                                      <p:by x="105000" y="105000"/>
                                    </p:animScale>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C708771-4625-415E-80E5-472F68E3411C}"/>
              </a:ext>
            </a:extLst>
          </p:cNvPr>
          <p:cNvSpPr/>
          <p:nvPr/>
        </p:nvSpPr>
        <p:spPr>
          <a:xfrm>
            <a:off x="1879600" y="838200"/>
            <a:ext cx="5156200" cy="779488"/>
          </a:xfrm>
          <a:prstGeom prst="roundRect">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Where does the male hold the egg to keep it safe and warm? </a:t>
            </a:r>
          </a:p>
        </p:txBody>
      </p:sp>
      <p:sp>
        <p:nvSpPr>
          <p:cNvPr id="7" name="A">
            <a:extLst>
              <a:ext uri="{FF2B5EF4-FFF2-40B4-BE49-F238E27FC236}">
                <a16:creationId xmlns:a16="http://schemas.microsoft.com/office/drawing/2014/main" id="{EC36A42E-7DE2-41AC-96E1-1E006A6352DC}"/>
              </a:ext>
            </a:extLst>
          </p:cNvPr>
          <p:cNvSpPr/>
          <p:nvPr/>
        </p:nvSpPr>
        <p:spPr>
          <a:xfrm>
            <a:off x="755650" y="1817885"/>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in a big pouch under his wing </a:t>
            </a:r>
          </a:p>
        </p:txBody>
      </p:sp>
      <p:sp>
        <p:nvSpPr>
          <p:cNvPr id="8" name="B">
            <a:extLst>
              <a:ext uri="{FF2B5EF4-FFF2-40B4-BE49-F238E27FC236}">
                <a16:creationId xmlns:a16="http://schemas.microsoft.com/office/drawing/2014/main" id="{23096DE9-5719-4941-B706-AF08F56CF630}"/>
              </a:ext>
            </a:extLst>
          </p:cNvPr>
          <p:cNvSpPr/>
          <p:nvPr/>
        </p:nvSpPr>
        <p:spPr>
          <a:xfrm>
            <a:off x="755650" y="3464932"/>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in a brood place under his tummy </a:t>
            </a:r>
          </a:p>
        </p:txBody>
      </p:sp>
      <p:sp>
        <p:nvSpPr>
          <p:cNvPr id="9" name="C">
            <a:extLst>
              <a:ext uri="{FF2B5EF4-FFF2-40B4-BE49-F238E27FC236}">
                <a16:creationId xmlns:a16="http://schemas.microsoft.com/office/drawing/2014/main" id="{AEE30047-211D-48DA-A91E-2D0F601C0062}"/>
              </a:ext>
            </a:extLst>
          </p:cNvPr>
          <p:cNvSpPr/>
          <p:nvPr/>
        </p:nvSpPr>
        <p:spPr>
          <a:xfrm>
            <a:off x="755650" y="498634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in a brood pouch between his tummy and his feet </a:t>
            </a:r>
          </a:p>
        </p:txBody>
      </p:sp>
      <p:sp>
        <p:nvSpPr>
          <p:cNvPr id="5" name="Rectangle 4">
            <a:extLst>
              <a:ext uri="{FF2B5EF4-FFF2-40B4-BE49-F238E27FC236}">
                <a16:creationId xmlns:a16="http://schemas.microsoft.com/office/drawing/2014/main" id="{B786A822-DC94-48AC-BFAE-2357F8D5DF01}"/>
              </a:ext>
            </a:extLst>
          </p:cNvPr>
          <p:cNvSpPr/>
          <p:nvPr/>
        </p:nvSpPr>
        <p:spPr>
          <a:xfrm>
            <a:off x="916380" y="3464932"/>
            <a:ext cx="707245" cy="1107996"/>
          </a:xfrm>
          <a:prstGeom prst="rect">
            <a:avLst/>
          </a:prstGeom>
        </p:spPr>
        <p:txBody>
          <a:bodyPr wrap="none">
            <a:spAutoFit/>
          </a:bodyPr>
          <a:lstStyle/>
          <a:p>
            <a:pPr algn="ctr"/>
            <a:r>
              <a:rPr lang="en-GB" sz="6600" b="1" dirty="0">
                <a:solidFill>
                  <a:srgbClr val="2FB7BD"/>
                </a:solidFill>
              </a:rPr>
              <a:t>B</a:t>
            </a:r>
            <a:endParaRPr lang="en-GB" sz="7200" b="1" dirty="0">
              <a:solidFill>
                <a:srgbClr val="2FB7BD"/>
              </a:solidFill>
              <a:latin typeface="Twinkl" pitchFamily="2" charset="0"/>
            </a:endParaRPr>
          </a:p>
        </p:txBody>
      </p:sp>
      <p:sp>
        <p:nvSpPr>
          <p:cNvPr id="12" name="Rectangle 11">
            <a:extLst>
              <a:ext uri="{FF2B5EF4-FFF2-40B4-BE49-F238E27FC236}">
                <a16:creationId xmlns:a16="http://schemas.microsoft.com/office/drawing/2014/main" id="{D5878012-947F-4881-9F9B-11A2DF20ABF8}"/>
              </a:ext>
            </a:extLst>
          </p:cNvPr>
          <p:cNvSpPr/>
          <p:nvPr/>
        </p:nvSpPr>
        <p:spPr>
          <a:xfrm>
            <a:off x="901152" y="1816371"/>
            <a:ext cx="737702" cy="1107996"/>
          </a:xfrm>
          <a:prstGeom prst="rect">
            <a:avLst/>
          </a:prstGeom>
        </p:spPr>
        <p:txBody>
          <a:bodyPr wrap="none">
            <a:spAutoFit/>
          </a:bodyPr>
          <a:lstStyle/>
          <a:p>
            <a:pPr algn="ctr"/>
            <a:r>
              <a:rPr lang="en-GB" sz="6600" b="1" dirty="0">
                <a:solidFill>
                  <a:srgbClr val="2FB7BD"/>
                </a:solidFill>
              </a:rPr>
              <a:t>A</a:t>
            </a:r>
            <a:endParaRPr lang="en-GB" sz="7200" b="1" dirty="0">
              <a:solidFill>
                <a:srgbClr val="2FB7BD"/>
              </a:solidFill>
              <a:latin typeface="Twinkl" pitchFamily="2" charset="0"/>
            </a:endParaRPr>
          </a:p>
        </p:txBody>
      </p:sp>
      <p:sp>
        <p:nvSpPr>
          <p:cNvPr id="13" name="Rectangle 12">
            <a:extLst>
              <a:ext uri="{FF2B5EF4-FFF2-40B4-BE49-F238E27FC236}">
                <a16:creationId xmlns:a16="http://schemas.microsoft.com/office/drawing/2014/main" id="{DFB3BA35-713C-453C-AAB9-61EB43D14486}"/>
              </a:ext>
            </a:extLst>
          </p:cNvPr>
          <p:cNvSpPr/>
          <p:nvPr/>
        </p:nvSpPr>
        <p:spPr>
          <a:xfrm>
            <a:off x="915579" y="4984829"/>
            <a:ext cx="708848" cy="1107996"/>
          </a:xfrm>
          <a:prstGeom prst="rect">
            <a:avLst/>
          </a:prstGeom>
        </p:spPr>
        <p:txBody>
          <a:bodyPr wrap="none">
            <a:spAutoFit/>
          </a:bodyPr>
          <a:lstStyle/>
          <a:p>
            <a:pPr algn="ctr"/>
            <a:r>
              <a:rPr lang="en-GB" sz="6600" b="1" dirty="0">
                <a:solidFill>
                  <a:srgbClr val="2FB7BD"/>
                </a:solidFill>
              </a:rPr>
              <a:t>C</a:t>
            </a:r>
            <a:endParaRPr lang="en-GB" sz="7200" b="1" dirty="0">
              <a:solidFill>
                <a:srgbClr val="2FB7BD"/>
              </a:solidFill>
              <a:latin typeface="Twinkl" pitchFamily="2" charset="0"/>
            </a:endParaRPr>
          </a:p>
        </p:txBody>
      </p:sp>
      <p:grpSp>
        <p:nvGrpSpPr>
          <p:cNvPr id="18" name="Group 17">
            <a:extLst>
              <a:ext uri="{FF2B5EF4-FFF2-40B4-BE49-F238E27FC236}">
                <a16:creationId xmlns:a16="http://schemas.microsoft.com/office/drawing/2014/main" id="{EB7E13DA-9D0A-4AB7-9636-69ECC52DBAC9}"/>
              </a:ext>
            </a:extLst>
          </p:cNvPr>
          <p:cNvGrpSpPr/>
          <p:nvPr/>
        </p:nvGrpSpPr>
        <p:grpSpPr>
          <a:xfrm>
            <a:off x="2714625" y="3391129"/>
            <a:ext cx="5937250" cy="1416076"/>
            <a:chOff x="2740023" y="3569510"/>
            <a:chExt cx="5937250" cy="1416076"/>
          </a:xfrm>
        </p:grpSpPr>
        <p:sp>
          <p:nvSpPr>
            <p:cNvPr id="17" name="Rectangle: Rounded Corners 16">
              <a:extLst>
                <a:ext uri="{FF2B5EF4-FFF2-40B4-BE49-F238E27FC236}">
                  <a16:creationId xmlns:a16="http://schemas.microsoft.com/office/drawing/2014/main" id="{6DC8D20E-FD65-4A77-B352-6A4AD4A9E7AF}"/>
                </a:ext>
              </a:extLst>
            </p:cNvPr>
            <p:cNvSpPr/>
            <p:nvPr/>
          </p:nvSpPr>
          <p:spPr>
            <a:xfrm>
              <a:off x="2740023" y="4001275"/>
              <a:ext cx="3628229"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15" name="Picture 14">
              <a:extLst>
                <a:ext uri="{FF2B5EF4-FFF2-40B4-BE49-F238E27FC236}">
                  <a16:creationId xmlns:a16="http://schemas.microsoft.com/office/drawing/2014/main" id="{B1939BA4-A8BC-467F-99DB-69DF235D8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19" name="Group 18">
            <a:extLst>
              <a:ext uri="{FF2B5EF4-FFF2-40B4-BE49-F238E27FC236}">
                <a16:creationId xmlns:a16="http://schemas.microsoft.com/office/drawing/2014/main" id="{8619B7A9-55BC-434D-BD94-F8953021E0C9}"/>
              </a:ext>
            </a:extLst>
          </p:cNvPr>
          <p:cNvGrpSpPr/>
          <p:nvPr/>
        </p:nvGrpSpPr>
        <p:grpSpPr>
          <a:xfrm>
            <a:off x="3004414" y="1662331"/>
            <a:ext cx="5647461" cy="1416076"/>
            <a:chOff x="3029812" y="3569510"/>
            <a:chExt cx="5647461" cy="1416076"/>
          </a:xfrm>
        </p:grpSpPr>
        <p:sp>
          <p:nvSpPr>
            <p:cNvPr id="20" name="Rectangle: Rounded Corners 19">
              <a:extLst>
                <a:ext uri="{FF2B5EF4-FFF2-40B4-BE49-F238E27FC236}">
                  <a16:creationId xmlns:a16="http://schemas.microsoft.com/office/drawing/2014/main" id="{76658DE3-FD2D-4085-8B59-46E92C6CA0D8}"/>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21" name="Picture 20">
              <a:extLst>
                <a:ext uri="{FF2B5EF4-FFF2-40B4-BE49-F238E27FC236}">
                  <a16:creationId xmlns:a16="http://schemas.microsoft.com/office/drawing/2014/main" id="{A91DE29C-0450-458C-914D-189C642A7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31" name="Group 30">
            <a:extLst>
              <a:ext uri="{FF2B5EF4-FFF2-40B4-BE49-F238E27FC236}">
                <a16:creationId xmlns:a16="http://schemas.microsoft.com/office/drawing/2014/main" id="{EEEACE45-C0F2-4A09-8310-0F03FAEF9442}"/>
              </a:ext>
            </a:extLst>
          </p:cNvPr>
          <p:cNvGrpSpPr/>
          <p:nvPr/>
        </p:nvGrpSpPr>
        <p:grpSpPr>
          <a:xfrm>
            <a:off x="1943100" y="4823598"/>
            <a:ext cx="5257800" cy="1702543"/>
            <a:chOff x="1822433" y="4801782"/>
            <a:chExt cx="5257800" cy="1702543"/>
          </a:xfrm>
        </p:grpSpPr>
        <p:sp>
          <p:nvSpPr>
            <p:cNvPr id="23" name="Rectangle: Rounded Corners 22">
              <a:extLst>
                <a:ext uri="{FF2B5EF4-FFF2-40B4-BE49-F238E27FC236}">
                  <a16:creationId xmlns:a16="http://schemas.microsoft.com/office/drawing/2014/main" id="{71D68559-C84C-4122-A4F8-030D417C75FC}"/>
                </a:ext>
              </a:extLst>
            </p:cNvPr>
            <p:cNvSpPr/>
            <p:nvPr/>
          </p:nvSpPr>
          <p:spPr>
            <a:xfrm>
              <a:off x="1822433" y="5264068"/>
              <a:ext cx="5257800"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Yay! Correct!</a:t>
              </a:r>
            </a:p>
          </p:txBody>
        </p:sp>
        <p:pic>
          <p:nvPicPr>
            <p:cNvPr id="30" name="Picture 29">
              <a:extLst>
                <a:ext uri="{FF2B5EF4-FFF2-40B4-BE49-F238E27FC236}">
                  <a16:creationId xmlns:a16="http://schemas.microsoft.com/office/drawing/2014/main" id="{53D14126-900C-4533-87AD-523CC61D1F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14"/>
                      </a14:imgEffect>
                    </a14:imgLayer>
                  </a14:imgProps>
                </a:ext>
                <a:ext uri="{28A0092B-C50C-407E-A947-70E740481C1C}">
                  <a14:useLocalDpi xmlns:a14="http://schemas.microsoft.com/office/drawing/2010/main" val="0"/>
                </a:ext>
              </a:extLst>
            </a:blip>
            <a:stretch>
              <a:fillRect/>
            </a:stretch>
          </p:blipFill>
          <p:spPr>
            <a:xfrm rot="21393308">
              <a:off x="4621542" y="4801782"/>
              <a:ext cx="1781556" cy="1702543"/>
            </a:xfrm>
            <a:prstGeom prst="rect">
              <a:avLst/>
            </a:prstGeom>
          </p:spPr>
        </p:pic>
      </p:grpSp>
      <p:sp>
        <p:nvSpPr>
          <p:cNvPr id="32" name="Action Button: Go Forward or Next 31">
            <a:hlinkClick r:id="" action="ppaction://hlinkshowjump?jump=nextslide" highlightClick="1"/>
            <a:extLst>
              <a:ext uri="{FF2B5EF4-FFF2-40B4-BE49-F238E27FC236}">
                <a16:creationId xmlns:a16="http://schemas.microsoft.com/office/drawing/2014/main" id="{9ABC6DC1-F85B-473E-9210-54FB024634E1}"/>
              </a:ext>
            </a:extLst>
          </p:cNvPr>
          <p:cNvSpPr/>
          <p:nvPr/>
        </p:nvSpPr>
        <p:spPr>
          <a:xfrm>
            <a:off x="8086725" y="5934076"/>
            <a:ext cx="616611" cy="555640"/>
          </a:xfrm>
          <a:prstGeom prst="actionButtonForwardNext">
            <a:avLst/>
          </a:prstGeom>
          <a:solidFill>
            <a:srgbClr val="9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32416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32" presetClass="emph" presetSubtype="0" fill="hold" grpId="0" nodeType="withEffect">
                                  <p:stCondLst>
                                    <p:cond delay="0"/>
                                  </p:stCondLst>
                                  <p:childTnLst>
                                    <p:animRot by="120000">
                                      <p:cBhvr>
                                        <p:cTn id="21" dur="100" fill="hold">
                                          <p:stCondLst>
                                            <p:cond delay="0"/>
                                          </p:stCondLst>
                                        </p:cTn>
                                        <p:tgtEl>
                                          <p:spTgt spid="8"/>
                                        </p:tgtEl>
                                        <p:attrNameLst>
                                          <p:attrName>r</p:attrName>
                                        </p:attrNameLst>
                                      </p:cBhvr>
                                    </p:animRot>
                                    <p:animRot by="-240000">
                                      <p:cBhvr>
                                        <p:cTn id="22" dur="200" fill="hold">
                                          <p:stCondLst>
                                            <p:cond delay="200"/>
                                          </p:stCondLst>
                                        </p:cTn>
                                        <p:tgtEl>
                                          <p:spTgt spid="8"/>
                                        </p:tgtEl>
                                        <p:attrNameLst>
                                          <p:attrName>r</p:attrName>
                                        </p:attrNameLst>
                                      </p:cBhvr>
                                    </p:animRot>
                                    <p:animRot by="240000">
                                      <p:cBhvr>
                                        <p:cTn id="23" dur="200" fill="hold">
                                          <p:stCondLst>
                                            <p:cond delay="400"/>
                                          </p:stCondLst>
                                        </p:cTn>
                                        <p:tgtEl>
                                          <p:spTgt spid="8"/>
                                        </p:tgtEl>
                                        <p:attrNameLst>
                                          <p:attrName>r</p:attrName>
                                        </p:attrNameLst>
                                      </p:cBhvr>
                                    </p:animRot>
                                    <p:animRot by="-240000">
                                      <p:cBhvr>
                                        <p:cTn id="24" dur="200" fill="hold">
                                          <p:stCondLst>
                                            <p:cond delay="600"/>
                                          </p:stCondLst>
                                        </p:cTn>
                                        <p:tgtEl>
                                          <p:spTgt spid="8"/>
                                        </p:tgtEl>
                                        <p:attrNameLst>
                                          <p:attrName>r</p:attrName>
                                        </p:attrNameLst>
                                      </p:cBhvr>
                                    </p:animRot>
                                    <p:animRot by="120000">
                                      <p:cBhvr>
                                        <p:cTn id="2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26" presetClass="emph" presetSubtype="0" fill="hold" grpId="0" nodeType="withEffect">
                                  <p:stCondLst>
                                    <p:cond delay="0"/>
                                  </p:stCondLst>
                                  <p:childTnLst>
                                    <p:animEffect transition="out" filter="fade">
                                      <p:cBhvr>
                                        <p:cTn id="33" dur="500" tmFilter="0, 0; .2, .5; .8, .5; 1, 0"/>
                                        <p:tgtEl>
                                          <p:spTgt spid="9"/>
                                        </p:tgtEl>
                                      </p:cBhvr>
                                    </p:animEffect>
                                    <p:animScale>
                                      <p:cBhvr>
                                        <p:cTn id="34" dur="250" autoRev="1" fill="hold"/>
                                        <p:tgtEl>
                                          <p:spTgt spid="9"/>
                                        </p:tgtEl>
                                      </p:cBhvr>
                                      <p:by x="105000" y="105000"/>
                                    </p:animScale>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C708771-4625-415E-80E5-472F68E3411C}"/>
              </a:ext>
            </a:extLst>
          </p:cNvPr>
          <p:cNvSpPr/>
          <p:nvPr/>
        </p:nvSpPr>
        <p:spPr>
          <a:xfrm>
            <a:off x="1879600" y="838200"/>
            <a:ext cx="5156200" cy="779488"/>
          </a:xfrm>
          <a:prstGeom prst="roundRect">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is an emperor penguin’s </a:t>
            </a:r>
            <a:r>
              <a:rPr lang="en-GB" b="1" dirty="0">
                <a:solidFill>
                  <a:schemeClr val="tx1"/>
                </a:solidFill>
                <a:latin typeface="Twinkl" pitchFamily="2" charset="0"/>
              </a:rPr>
              <a:t>prey</a:t>
            </a:r>
            <a:r>
              <a:rPr lang="en-GB" dirty="0">
                <a:solidFill>
                  <a:schemeClr val="tx1"/>
                </a:solidFill>
                <a:latin typeface="Twinkl" pitchFamily="2" charset="0"/>
              </a:rPr>
              <a:t>? </a:t>
            </a:r>
          </a:p>
        </p:txBody>
      </p:sp>
      <p:sp>
        <p:nvSpPr>
          <p:cNvPr id="7" name="A">
            <a:extLst>
              <a:ext uri="{FF2B5EF4-FFF2-40B4-BE49-F238E27FC236}">
                <a16:creationId xmlns:a16="http://schemas.microsoft.com/office/drawing/2014/main" id="{EC36A42E-7DE2-41AC-96E1-1E006A6352DC}"/>
              </a:ext>
            </a:extLst>
          </p:cNvPr>
          <p:cNvSpPr/>
          <p:nvPr/>
        </p:nvSpPr>
        <p:spPr>
          <a:xfrm>
            <a:off x="755650" y="1817885"/>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leopard seal </a:t>
            </a:r>
          </a:p>
        </p:txBody>
      </p:sp>
      <p:sp>
        <p:nvSpPr>
          <p:cNvPr id="8" name="B">
            <a:extLst>
              <a:ext uri="{FF2B5EF4-FFF2-40B4-BE49-F238E27FC236}">
                <a16:creationId xmlns:a16="http://schemas.microsoft.com/office/drawing/2014/main" id="{23096DE9-5719-4941-B706-AF08F56CF630}"/>
              </a:ext>
            </a:extLst>
          </p:cNvPr>
          <p:cNvSpPr/>
          <p:nvPr/>
        </p:nvSpPr>
        <p:spPr>
          <a:xfrm>
            <a:off x="755650" y="3464932"/>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orca (killer whale) </a:t>
            </a:r>
          </a:p>
        </p:txBody>
      </p:sp>
      <p:sp>
        <p:nvSpPr>
          <p:cNvPr id="9" name="C">
            <a:extLst>
              <a:ext uri="{FF2B5EF4-FFF2-40B4-BE49-F238E27FC236}">
                <a16:creationId xmlns:a16="http://schemas.microsoft.com/office/drawing/2014/main" id="{AEE30047-211D-48DA-A91E-2D0F601C0062}"/>
              </a:ext>
            </a:extLst>
          </p:cNvPr>
          <p:cNvSpPr/>
          <p:nvPr/>
        </p:nvSpPr>
        <p:spPr>
          <a:xfrm>
            <a:off x="755650" y="4986343"/>
            <a:ext cx="7632700" cy="1106482"/>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krill, fish and squid </a:t>
            </a:r>
          </a:p>
        </p:txBody>
      </p:sp>
      <p:sp>
        <p:nvSpPr>
          <p:cNvPr id="5" name="Rectangle 4">
            <a:extLst>
              <a:ext uri="{FF2B5EF4-FFF2-40B4-BE49-F238E27FC236}">
                <a16:creationId xmlns:a16="http://schemas.microsoft.com/office/drawing/2014/main" id="{B786A822-DC94-48AC-BFAE-2357F8D5DF01}"/>
              </a:ext>
            </a:extLst>
          </p:cNvPr>
          <p:cNvSpPr/>
          <p:nvPr/>
        </p:nvSpPr>
        <p:spPr>
          <a:xfrm>
            <a:off x="916380" y="3464932"/>
            <a:ext cx="707245" cy="1107996"/>
          </a:xfrm>
          <a:prstGeom prst="rect">
            <a:avLst/>
          </a:prstGeom>
        </p:spPr>
        <p:txBody>
          <a:bodyPr wrap="none">
            <a:spAutoFit/>
          </a:bodyPr>
          <a:lstStyle/>
          <a:p>
            <a:pPr algn="ctr"/>
            <a:r>
              <a:rPr lang="en-GB" sz="6600" b="1" dirty="0">
                <a:solidFill>
                  <a:srgbClr val="2FB7BD"/>
                </a:solidFill>
              </a:rPr>
              <a:t>B</a:t>
            </a:r>
            <a:endParaRPr lang="en-GB" sz="7200" b="1" dirty="0">
              <a:solidFill>
                <a:srgbClr val="2FB7BD"/>
              </a:solidFill>
              <a:latin typeface="Twinkl" pitchFamily="2" charset="0"/>
            </a:endParaRPr>
          </a:p>
        </p:txBody>
      </p:sp>
      <p:sp>
        <p:nvSpPr>
          <p:cNvPr id="12" name="Rectangle 11">
            <a:extLst>
              <a:ext uri="{FF2B5EF4-FFF2-40B4-BE49-F238E27FC236}">
                <a16:creationId xmlns:a16="http://schemas.microsoft.com/office/drawing/2014/main" id="{D5878012-947F-4881-9F9B-11A2DF20ABF8}"/>
              </a:ext>
            </a:extLst>
          </p:cNvPr>
          <p:cNvSpPr/>
          <p:nvPr/>
        </p:nvSpPr>
        <p:spPr>
          <a:xfrm>
            <a:off x="901152" y="1816371"/>
            <a:ext cx="737702" cy="1107996"/>
          </a:xfrm>
          <a:prstGeom prst="rect">
            <a:avLst/>
          </a:prstGeom>
        </p:spPr>
        <p:txBody>
          <a:bodyPr wrap="none">
            <a:spAutoFit/>
          </a:bodyPr>
          <a:lstStyle/>
          <a:p>
            <a:pPr algn="ctr"/>
            <a:r>
              <a:rPr lang="en-GB" sz="6600" b="1" dirty="0">
                <a:solidFill>
                  <a:srgbClr val="2FB7BD"/>
                </a:solidFill>
              </a:rPr>
              <a:t>A</a:t>
            </a:r>
            <a:endParaRPr lang="en-GB" sz="7200" b="1" dirty="0">
              <a:solidFill>
                <a:srgbClr val="2FB7BD"/>
              </a:solidFill>
              <a:latin typeface="Twinkl" pitchFamily="2" charset="0"/>
            </a:endParaRPr>
          </a:p>
        </p:txBody>
      </p:sp>
      <p:sp>
        <p:nvSpPr>
          <p:cNvPr id="13" name="Rectangle 12">
            <a:extLst>
              <a:ext uri="{FF2B5EF4-FFF2-40B4-BE49-F238E27FC236}">
                <a16:creationId xmlns:a16="http://schemas.microsoft.com/office/drawing/2014/main" id="{DFB3BA35-713C-453C-AAB9-61EB43D14486}"/>
              </a:ext>
            </a:extLst>
          </p:cNvPr>
          <p:cNvSpPr/>
          <p:nvPr/>
        </p:nvSpPr>
        <p:spPr>
          <a:xfrm>
            <a:off x="915579" y="4984829"/>
            <a:ext cx="708848" cy="1107996"/>
          </a:xfrm>
          <a:prstGeom prst="rect">
            <a:avLst/>
          </a:prstGeom>
        </p:spPr>
        <p:txBody>
          <a:bodyPr wrap="none">
            <a:spAutoFit/>
          </a:bodyPr>
          <a:lstStyle/>
          <a:p>
            <a:pPr algn="ctr"/>
            <a:r>
              <a:rPr lang="en-GB" sz="6600" b="1" dirty="0">
                <a:solidFill>
                  <a:srgbClr val="2FB7BD"/>
                </a:solidFill>
              </a:rPr>
              <a:t>C</a:t>
            </a:r>
            <a:endParaRPr lang="en-GB" sz="7200" b="1" dirty="0">
              <a:solidFill>
                <a:srgbClr val="2FB7BD"/>
              </a:solidFill>
              <a:latin typeface="Twinkl" pitchFamily="2" charset="0"/>
            </a:endParaRPr>
          </a:p>
        </p:txBody>
      </p:sp>
      <p:grpSp>
        <p:nvGrpSpPr>
          <p:cNvPr id="18" name="Group 17">
            <a:extLst>
              <a:ext uri="{FF2B5EF4-FFF2-40B4-BE49-F238E27FC236}">
                <a16:creationId xmlns:a16="http://schemas.microsoft.com/office/drawing/2014/main" id="{EB7E13DA-9D0A-4AB7-9636-69ECC52DBAC9}"/>
              </a:ext>
            </a:extLst>
          </p:cNvPr>
          <p:cNvGrpSpPr/>
          <p:nvPr/>
        </p:nvGrpSpPr>
        <p:grpSpPr>
          <a:xfrm>
            <a:off x="2714625" y="3391129"/>
            <a:ext cx="5937250" cy="1416076"/>
            <a:chOff x="2740023" y="3569510"/>
            <a:chExt cx="5937250" cy="1416076"/>
          </a:xfrm>
        </p:grpSpPr>
        <p:sp>
          <p:nvSpPr>
            <p:cNvPr id="17" name="Rectangle: Rounded Corners 16">
              <a:extLst>
                <a:ext uri="{FF2B5EF4-FFF2-40B4-BE49-F238E27FC236}">
                  <a16:creationId xmlns:a16="http://schemas.microsoft.com/office/drawing/2014/main" id="{6DC8D20E-FD65-4A77-B352-6A4AD4A9E7AF}"/>
                </a:ext>
              </a:extLst>
            </p:cNvPr>
            <p:cNvSpPr/>
            <p:nvPr/>
          </p:nvSpPr>
          <p:spPr>
            <a:xfrm>
              <a:off x="2740023" y="4001275"/>
              <a:ext cx="3628229"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15" name="Picture 14">
              <a:extLst>
                <a:ext uri="{FF2B5EF4-FFF2-40B4-BE49-F238E27FC236}">
                  <a16:creationId xmlns:a16="http://schemas.microsoft.com/office/drawing/2014/main" id="{B1939BA4-A8BC-467F-99DB-69DF235D8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19" name="Group 18">
            <a:extLst>
              <a:ext uri="{FF2B5EF4-FFF2-40B4-BE49-F238E27FC236}">
                <a16:creationId xmlns:a16="http://schemas.microsoft.com/office/drawing/2014/main" id="{8619B7A9-55BC-434D-BD94-F8953021E0C9}"/>
              </a:ext>
            </a:extLst>
          </p:cNvPr>
          <p:cNvGrpSpPr/>
          <p:nvPr/>
        </p:nvGrpSpPr>
        <p:grpSpPr>
          <a:xfrm>
            <a:off x="3004414" y="1662331"/>
            <a:ext cx="5647461" cy="1416076"/>
            <a:chOff x="3029812" y="3569510"/>
            <a:chExt cx="5647461" cy="1416076"/>
          </a:xfrm>
        </p:grpSpPr>
        <p:sp>
          <p:nvSpPr>
            <p:cNvPr id="20" name="Rectangle: Rounded Corners 19">
              <a:extLst>
                <a:ext uri="{FF2B5EF4-FFF2-40B4-BE49-F238E27FC236}">
                  <a16:creationId xmlns:a16="http://schemas.microsoft.com/office/drawing/2014/main" id="{76658DE3-FD2D-4085-8B59-46E92C6CA0D8}"/>
                </a:ext>
              </a:extLst>
            </p:cNvPr>
            <p:cNvSpPr/>
            <p:nvPr/>
          </p:nvSpPr>
          <p:spPr>
            <a:xfrm>
              <a:off x="3029812" y="4001275"/>
              <a:ext cx="3084376"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Never mind. Keep trying!</a:t>
              </a:r>
            </a:p>
          </p:txBody>
        </p:sp>
        <p:pic>
          <p:nvPicPr>
            <p:cNvPr id="21" name="Picture 20">
              <a:extLst>
                <a:ext uri="{FF2B5EF4-FFF2-40B4-BE49-F238E27FC236}">
                  <a16:creationId xmlns:a16="http://schemas.microsoft.com/office/drawing/2014/main" id="{A91DE29C-0450-458C-914D-189C642A7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78" y="3569510"/>
              <a:ext cx="2045495" cy="1416076"/>
            </a:xfrm>
            <a:prstGeom prst="rect">
              <a:avLst/>
            </a:prstGeom>
          </p:spPr>
        </p:pic>
      </p:grpSp>
      <p:grpSp>
        <p:nvGrpSpPr>
          <p:cNvPr id="31" name="Group 30">
            <a:extLst>
              <a:ext uri="{FF2B5EF4-FFF2-40B4-BE49-F238E27FC236}">
                <a16:creationId xmlns:a16="http://schemas.microsoft.com/office/drawing/2014/main" id="{EEEACE45-C0F2-4A09-8310-0F03FAEF9442}"/>
              </a:ext>
            </a:extLst>
          </p:cNvPr>
          <p:cNvGrpSpPr/>
          <p:nvPr/>
        </p:nvGrpSpPr>
        <p:grpSpPr>
          <a:xfrm>
            <a:off x="2057400" y="5025596"/>
            <a:ext cx="6051158" cy="1541070"/>
            <a:chOff x="1822433" y="4946370"/>
            <a:chExt cx="6051158" cy="1541070"/>
          </a:xfrm>
        </p:grpSpPr>
        <p:sp>
          <p:nvSpPr>
            <p:cNvPr id="23" name="Rectangle: Rounded Corners 22">
              <a:extLst>
                <a:ext uri="{FF2B5EF4-FFF2-40B4-BE49-F238E27FC236}">
                  <a16:creationId xmlns:a16="http://schemas.microsoft.com/office/drawing/2014/main" id="{71D68559-C84C-4122-A4F8-030D417C75FC}"/>
                </a:ext>
              </a:extLst>
            </p:cNvPr>
            <p:cNvSpPr/>
            <p:nvPr/>
          </p:nvSpPr>
          <p:spPr>
            <a:xfrm>
              <a:off x="1822433" y="5018137"/>
              <a:ext cx="5257800" cy="503221"/>
            </a:xfrm>
            <a:prstGeom prst="round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Yay! Correct!</a:t>
              </a:r>
            </a:p>
          </p:txBody>
        </p:sp>
        <p:sp>
          <p:nvSpPr>
            <p:cNvPr id="22" name="Rectangle: Rounded Corners 21">
              <a:extLst>
                <a:ext uri="{FF2B5EF4-FFF2-40B4-BE49-F238E27FC236}">
                  <a16:creationId xmlns:a16="http://schemas.microsoft.com/office/drawing/2014/main" id="{39802D99-1972-443A-B714-D9FF00419809}"/>
                </a:ext>
              </a:extLst>
            </p:cNvPr>
            <p:cNvSpPr/>
            <p:nvPr/>
          </p:nvSpPr>
          <p:spPr>
            <a:xfrm>
              <a:off x="1822433" y="5504888"/>
              <a:ext cx="5257800" cy="619731"/>
            </a:xfrm>
            <a:prstGeom prst="roundRect">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The emperor penguins are the prey of leopard seals and orcas!</a:t>
              </a:r>
            </a:p>
          </p:txBody>
        </p:sp>
        <p:pic>
          <p:nvPicPr>
            <p:cNvPr id="30" name="Picture 29">
              <a:extLst>
                <a:ext uri="{FF2B5EF4-FFF2-40B4-BE49-F238E27FC236}">
                  <a16:creationId xmlns:a16="http://schemas.microsoft.com/office/drawing/2014/main" id="{53D14126-900C-4533-87AD-523CC61D1FC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14"/>
                      </a14:imgEffect>
                    </a14:imgLayer>
                  </a14:imgProps>
                </a:ext>
                <a:ext uri="{28A0092B-C50C-407E-A947-70E740481C1C}">
                  <a14:useLocalDpi xmlns:a14="http://schemas.microsoft.com/office/drawing/2010/main" val="0"/>
                </a:ext>
              </a:extLst>
            </a:blip>
            <a:stretch>
              <a:fillRect/>
            </a:stretch>
          </p:blipFill>
          <p:spPr>
            <a:xfrm rot="21393308">
              <a:off x="6261002" y="4946370"/>
              <a:ext cx="1612589" cy="1541070"/>
            </a:xfrm>
            <a:prstGeom prst="rect">
              <a:avLst/>
            </a:prstGeom>
          </p:spPr>
        </p:pic>
      </p:grpSp>
    </p:spTree>
    <p:extLst>
      <p:ext uri="{BB962C8B-B14F-4D97-AF65-F5344CB8AC3E}">
        <p14:creationId xmlns:p14="http://schemas.microsoft.com/office/powerpoint/2010/main" val="21954391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32" presetClass="emph" presetSubtype="0" fill="hold" grpId="0" nodeType="withEffect">
                                  <p:stCondLst>
                                    <p:cond delay="0"/>
                                  </p:stCondLst>
                                  <p:childTnLst>
                                    <p:animRot by="120000">
                                      <p:cBhvr>
                                        <p:cTn id="21" dur="100" fill="hold">
                                          <p:stCondLst>
                                            <p:cond delay="0"/>
                                          </p:stCondLst>
                                        </p:cTn>
                                        <p:tgtEl>
                                          <p:spTgt spid="8"/>
                                        </p:tgtEl>
                                        <p:attrNameLst>
                                          <p:attrName>r</p:attrName>
                                        </p:attrNameLst>
                                      </p:cBhvr>
                                    </p:animRot>
                                    <p:animRot by="-240000">
                                      <p:cBhvr>
                                        <p:cTn id="22" dur="200" fill="hold">
                                          <p:stCondLst>
                                            <p:cond delay="200"/>
                                          </p:stCondLst>
                                        </p:cTn>
                                        <p:tgtEl>
                                          <p:spTgt spid="8"/>
                                        </p:tgtEl>
                                        <p:attrNameLst>
                                          <p:attrName>r</p:attrName>
                                        </p:attrNameLst>
                                      </p:cBhvr>
                                    </p:animRot>
                                    <p:animRot by="240000">
                                      <p:cBhvr>
                                        <p:cTn id="23" dur="200" fill="hold">
                                          <p:stCondLst>
                                            <p:cond delay="400"/>
                                          </p:stCondLst>
                                        </p:cTn>
                                        <p:tgtEl>
                                          <p:spTgt spid="8"/>
                                        </p:tgtEl>
                                        <p:attrNameLst>
                                          <p:attrName>r</p:attrName>
                                        </p:attrNameLst>
                                      </p:cBhvr>
                                    </p:animRot>
                                    <p:animRot by="-240000">
                                      <p:cBhvr>
                                        <p:cTn id="24" dur="200" fill="hold">
                                          <p:stCondLst>
                                            <p:cond delay="600"/>
                                          </p:stCondLst>
                                        </p:cTn>
                                        <p:tgtEl>
                                          <p:spTgt spid="8"/>
                                        </p:tgtEl>
                                        <p:attrNameLst>
                                          <p:attrName>r</p:attrName>
                                        </p:attrNameLst>
                                      </p:cBhvr>
                                    </p:animRot>
                                    <p:animRot by="120000">
                                      <p:cBhvr>
                                        <p:cTn id="2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26" presetClass="emph" presetSubtype="0" fill="hold" grpId="0" nodeType="withEffect">
                                  <p:stCondLst>
                                    <p:cond delay="0"/>
                                  </p:stCondLst>
                                  <p:childTnLst>
                                    <p:animEffect transition="out" filter="fade">
                                      <p:cBhvr>
                                        <p:cTn id="33" dur="500" tmFilter="0, 0; .2, .5; .8, .5; 1, 0"/>
                                        <p:tgtEl>
                                          <p:spTgt spid="9"/>
                                        </p:tgtEl>
                                      </p:cBhvr>
                                    </p:animEffect>
                                    <p:animScale>
                                      <p:cBhvr>
                                        <p:cTn id="34" dur="250" autoRev="1" fill="hold"/>
                                        <p:tgtEl>
                                          <p:spTgt spid="9"/>
                                        </p:tgtEl>
                                      </p:cBhvr>
                                      <p:by x="105000" y="105000"/>
                                    </p:animScale>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55650" y="1473201"/>
            <a:ext cx="4205371" cy="4443590"/>
          </a:xfrm>
          <a:prstGeom prst="rect">
            <a:avLst/>
          </a:prstGeom>
          <a:solidFill>
            <a:srgbClr val="A0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t>Emperor Penguins</a:t>
            </a:r>
          </a:p>
        </p:txBody>
      </p:sp>
      <p:sp>
        <p:nvSpPr>
          <p:cNvPr id="5" name="Rectangle 4"/>
          <p:cNvSpPr/>
          <p:nvPr/>
        </p:nvSpPr>
        <p:spPr>
          <a:xfrm>
            <a:off x="918134" y="1650738"/>
            <a:ext cx="3885277" cy="4185761"/>
          </a:xfrm>
          <a:prstGeom prst="rect">
            <a:avLst/>
          </a:prstGeom>
        </p:spPr>
        <p:txBody>
          <a:bodyPr wrap="square" lIns="0" tIns="0" rIns="0" bIns="0">
            <a:spAutoFit/>
          </a:bodyPr>
          <a:lstStyle/>
          <a:p>
            <a:pPr marL="285750" indent="-285750">
              <a:buFont typeface="Arial" panose="020B0604020202020204" pitchFamily="34" charset="0"/>
              <a:buChar char="•"/>
            </a:pPr>
            <a:r>
              <a:rPr lang="en-GB" sz="1600" dirty="0">
                <a:latin typeface="Twinkl" pitchFamily="2" charset="0"/>
              </a:rPr>
              <a:t>Penguins are birds but they cannot fly.</a:t>
            </a:r>
          </a:p>
          <a:p>
            <a:pPr marL="285750" indent="-285750">
              <a:buFont typeface="Arial" panose="020B0604020202020204" pitchFamily="34" charset="0"/>
              <a:buChar char="•"/>
            </a:pPr>
            <a:endParaRPr lang="en-GB" sz="1600" dirty="0">
              <a:latin typeface="Twinkl" pitchFamily="2" charset="0"/>
            </a:endParaRPr>
          </a:p>
          <a:p>
            <a:pPr marL="285750" indent="-285750">
              <a:buFont typeface="Arial" panose="020B0604020202020204" pitchFamily="34" charset="0"/>
              <a:buChar char="•"/>
            </a:pPr>
            <a:r>
              <a:rPr lang="en-GB" sz="1600" dirty="0">
                <a:latin typeface="Twinkl" pitchFamily="2" charset="0"/>
              </a:rPr>
              <a:t>Emperor penguins are the largest species of penguin.</a:t>
            </a:r>
          </a:p>
          <a:p>
            <a:pPr marL="285750" indent="-285750">
              <a:buFont typeface="Arial" panose="020B0604020202020204" pitchFamily="34" charset="0"/>
              <a:buChar char="•"/>
            </a:pPr>
            <a:endParaRPr lang="en-GB" sz="1600" dirty="0">
              <a:latin typeface="Twinkl" pitchFamily="2" charset="0"/>
            </a:endParaRPr>
          </a:p>
          <a:p>
            <a:pPr marL="285750" indent="-285750">
              <a:buFont typeface="Arial" panose="020B0604020202020204" pitchFamily="34" charset="0"/>
              <a:buChar char="•"/>
            </a:pPr>
            <a:r>
              <a:rPr lang="en-GB" sz="1600" dirty="0">
                <a:latin typeface="Twinkl" pitchFamily="2" charset="0"/>
              </a:rPr>
              <a:t>Although they waddle slowly on land, they are super swimmers and brilliant divers.</a:t>
            </a:r>
          </a:p>
          <a:p>
            <a:endParaRPr lang="en-GB" sz="1600" dirty="0">
              <a:latin typeface="Twinkl" pitchFamily="2" charset="0"/>
            </a:endParaRPr>
          </a:p>
          <a:p>
            <a:pPr marL="285750" indent="-285750">
              <a:buFont typeface="Arial" panose="020B0604020202020204" pitchFamily="34" charset="0"/>
              <a:buChar char="•"/>
            </a:pPr>
            <a:r>
              <a:rPr lang="en-GB" sz="1600" dirty="0">
                <a:latin typeface="Twinkl" pitchFamily="2" charset="0"/>
              </a:rPr>
              <a:t>They have strong flipper-like wings and webbed feet to help them swim quickly.</a:t>
            </a:r>
          </a:p>
          <a:p>
            <a:pPr marL="285750" indent="-285750">
              <a:buFont typeface="Arial" panose="020B0604020202020204" pitchFamily="34" charset="0"/>
              <a:buChar char="•"/>
            </a:pPr>
            <a:endParaRPr lang="en-GB" sz="1600" dirty="0">
              <a:latin typeface="Twinkl" pitchFamily="2" charset="0"/>
            </a:endParaRPr>
          </a:p>
          <a:p>
            <a:pPr marL="285750" indent="-285750">
              <a:buFont typeface="Arial" panose="020B0604020202020204" pitchFamily="34" charset="0"/>
              <a:buChar char="•"/>
            </a:pPr>
            <a:r>
              <a:rPr lang="en-GB" sz="1600" dirty="0">
                <a:latin typeface="Twinkl" pitchFamily="2" charset="0"/>
              </a:rPr>
              <a:t>Emperor penguins live together in </a:t>
            </a:r>
            <a:br>
              <a:rPr lang="en-GB" sz="1600" dirty="0">
                <a:latin typeface="Twinkl" pitchFamily="2" charset="0"/>
              </a:rPr>
            </a:br>
            <a:r>
              <a:rPr lang="en-GB" sz="1600" dirty="0">
                <a:latin typeface="Twinkl" pitchFamily="2" charset="0"/>
              </a:rPr>
              <a:t>a </a:t>
            </a:r>
            <a:r>
              <a:rPr lang="en-GB" sz="1600" b="1" dirty="0">
                <a:latin typeface="Twinkl" pitchFamily="2" charset="0"/>
              </a:rPr>
              <a:t>colony</a:t>
            </a:r>
            <a:r>
              <a:rPr lang="en-GB" sz="1600" dirty="0">
                <a:latin typeface="Twinkl" pitchFamily="2" charset="0"/>
              </a:rPr>
              <a:t>.</a:t>
            </a:r>
          </a:p>
          <a:p>
            <a:pPr marL="285750" indent="-285750">
              <a:buFont typeface="Arial" panose="020B0604020202020204" pitchFamily="34" charset="0"/>
              <a:buChar char="•"/>
            </a:pPr>
            <a:endParaRPr lang="en-GB" sz="1600" dirty="0">
              <a:latin typeface="Twinkl" pitchFamily="2" charset="0"/>
            </a:endParaRPr>
          </a:p>
          <a:p>
            <a:pPr marL="285750" indent="-285750">
              <a:buFont typeface="Arial" panose="020B0604020202020204" pitchFamily="34" charset="0"/>
              <a:buChar char="•"/>
            </a:pPr>
            <a:r>
              <a:rPr lang="en-GB" sz="1600" dirty="0">
                <a:latin typeface="Twinkl" pitchFamily="2" charset="0"/>
              </a:rPr>
              <a:t>They can live about 20 years in the wild or up to 50 years in </a:t>
            </a:r>
            <a:r>
              <a:rPr lang="en-GB" sz="1600" b="1" dirty="0">
                <a:latin typeface="Twinkl" pitchFamily="2" charset="0"/>
              </a:rPr>
              <a:t>captivity</a:t>
            </a:r>
            <a:r>
              <a:rPr lang="en-GB" sz="1600" dirty="0">
                <a:latin typeface="Twinkl" pitchFamily="2" charset="0"/>
              </a:rPr>
              <a:t>.</a:t>
            </a:r>
          </a:p>
        </p:txBody>
      </p:sp>
      <p:grpSp>
        <p:nvGrpSpPr>
          <p:cNvPr id="4" name="Group 3">
            <a:extLst>
              <a:ext uri="{FF2B5EF4-FFF2-40B4-BE49-F238E27FC236}">
                <a16:creationId xmlns:a16="http://schemas.microsoft.com/office/drawing/2014/main" id="{7A5B29D1-5601-417C-AD3A-30247E6A65E0}"/>
              </a:ext>
            </a:extLst>
          </p:cNvPr>
          <p:cNvGrpSpPr/>
          <p:nvPr/>
        </p:nvGrpSpPr>
        <p:grpSpPr>
          <a:xfrm>
            <a:off x="5259473" y="1369982"/>
            <a:ext cx="3128877" cy="4672509"/>
            <a:chOff x="5259473" y="1369982"/>
            <a:chExt cx="3128877" cy="4672509"/>
          </a:xfrm>
        </p:grpSpPr>
        <p:sp>
          <p:nvSpPr>
            <p:cNvPr id="7" name="Rounded Rectangle 6"/>
            <p:cNvSpPr>
              <a:spLocks noChangeAspect="1"/>
            </p:cNvSpPr>
            <p:nvPr/>
          </p:nvSpPr>
          <p:spPr>
            <a:xfrm>
              <a:off x="5503178" y="1369982"/>
              <a:ext cx="2718033" cy="2718820"/>
            </a:xfrm>
            <a:prstGeom prst="ellipse">
              <a:avLst/>
            </a:prstGeom>
            <a:solidFill>
              <a:srgbClr val="2FB7B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latin typeface="Twinkl" pitchFamily="2" charset="0"/>
                </a:rPr>
                <a:t>An adult emperor penguin can grow to 115cm tall –about the same as a six-year-old </a:t>
              </a:r>
              <a:br>
                <a:rPr lang="en-GB" dirty="0">
                  <a:latin typeface="Twinkl" pitchFamily="2" charset="0"/>
                </a:rPr>
              </a:br>
              <a:r>
                <a:rPr lang="en-GB" dirty="0">
                  <a:latin typeface="Twinkl" pitchFamily="2" charset="0"/>
                </a:rPr>
                <a:t>boy or girl!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7379" y="3040701"/>
              <a:ext cx="1670971" cy="3001790"/>
            </a:xfrm>
            <a:prstGeom prst="rect">
              <a:avLst/>
            </a:prstGeom>
          </p:spPr>
        </p:pic>
        <p:pic>
          <p:nvPicPr>
            <p:cNvPr id="3" name="Picture 2">
              <a:extLst>
                <a:ext uri="{FF2B5EF4-FFF2-40B4-BE49-F238E27FC236}">
                  <a16:creationId xmlns:a16="http://schemas.microsoft.com/office/drawing/2014/main" id="{DDD5A367-7AF3-4711-88C3-5496C0633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9473" y="3082144"/>
              <a:ext cx="1191019" cy="2960347"/>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500"/>
                                        <p:tgtEl>
                                          <p:spTgt spid="5">
                                            <p:txEl>
                                              <p:pRg st="7" end="7"/>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500"/>
                                        <p:tgtEl>
                                          <p:spTgt spid="5">
                                            <p:txEl>
                                              <p:pRg st="9" end="9"/>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9">
            <a:extLst>
              <a:ext uri="{FF2B5EF4-FFF2-40B4-BE49-F238E27FC236}">
                <a16:creationId xmlns:a16="http://schemas.microsoft.com/office/drawing/2014/main" id="{77BE1696-123E-4973-A11C-8DF26F832D58}"/>
              </a:ext>
            </a:extLst>
          </p:cNvPr>
          <p:cNvSpPr/>
          <p:nvPr/>
        </p:nvSpPr>
        <p:spPr>
          <a:xfrm>
            <a:off x="457198" y="1738743"/>
            <a:ext cx="6748945" cy="2287618"/>
          </a:xfrm>
          <a:prstGeom prst="rect">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t>Habitat</a:t>
            </a:r>
          </a:p>
        </p:txBody>
      </p:sp>
      <p:sp>
        <p:nvSpPr>
          <p:cNvPr id="2" name="Rectangle 1">
            <a:extLst>
              <a:ext uri="{FF2B5EF4-FFF2-40B4-BE49-F238E27FC236}">
                <a16:creationId xmlns:a16="http://schemas.microsoft.com/office/drawing/2014/main" id="{D15702C4-1A69-471B-8A83-658A8969F99E}"/>
              </a:ext>
            </a:extLst>
          </p:cNvPr>
          <p:cNvSpPr/>
          <p:nvPr/>
        </p:nvSpPr>
        <p:spPr>
          <a:xfrm>
            <a:off x="755650" y="1866889"/>
            <a:ext cx="4787157" cy="2031325"/>
          </a:xfrm>
          <a:prstGeom prst="rect">
            <a:avLst/>
          </a:prstGeom>
        </p:spPr>
        <p:txBody>
          <a:bodyPr wrap="square">
            <a:spAutoFit/>
          </a:bodyPr>
          <a:lstStyle/>
          <a:p>
            <a:r>
              <a:rPr lang="en-GB" dirty="0">
                <a:solidFill>
                  <a:schemeClr val="bg1"/>
                </a:solidFill>
                <a:latin typeface="Twinkl" pitchFamily="2" charset="0"/>
              </a:rPr>
              <a:t>All penguins live in the southern </a:t>
            </a:r>
            <a:r>
              <a:rPr lang="en-GB" b="1" dirty="0">
                <a:solidFill>
                  <a:schemeClr val="bg1"/>
                </a:solidFill>
                <a:latin typeface="Twinkl" pitchFamily="2" charset="0"/>
              </a:rPr>
              <a:t>hemisphere</a:t>
            </a:r>
            <a:r>
              <a:rPr lang="en-GB" dirty="0">
                <a:solidFill>
                  <a:schemeClr val="bg1"/>
                </a:solidFill>
                <a:latin typeface="Twinkl" pitchFamily="2" charset="0"/>
              </a:rPr>
              <a:t>, which is the bottom half of the world.</a:t>
            </a:r>
          </a:p>
          <a:p>
            <a:endParaRPr lang="en-GB" dirty="0">
              <a:solidFill>
                <a:schemeClr val="bg1"/>
              </a:solidFill>
              <a:latin typeface="Twinkl" pitchFamily="2" charset="0"/>
            </a:endParaRPr>
          </a:p>
          <a:p>
            <a:r>
              <a:rPr lang="en-GB" dirty="0">
                <a:solidFill>
                  <a:schemeClr val="bg1"/>
                </a:solidFill>
                <a:latin typeface="Twinkl" pitchFamily="2" charset="0"/>
              </a:rPr>
              <a:t>The emperor penguin is found in the Antarctic, the coldest continent on Earth, </a:t>
            </a:r>
            <a:br>
              <a:rPr lang="en-GB" dirty="0">
                <a:solidFill>
                  <a:schemeClr val="bg1"/>
                </a:solidFill>
                <a:latin typeface="Twinkl" pitchFamily="2" charset="0"/>
              </a:rPr>
            </a:br>
            <a:r>
              <a:rPr lang="en-GB" dirty="0">
                <a:solidFill>
                  <a:schemeClr val="bg1"/>
                </a:solidFill>
                <a:latin typeface="Twinkl" pitchFamily="2" charset="0"/>
              </a:rPr>
              <a:t>but they are perfectly adapted to the harsh temperatures.</a:t>
            </a:r>
          </a:p>
        </p:txBody>
      </p:sp>
      <p:pic>
        <p:nvPicPr>
          <p:cNvPr id="23" name="Picture 22">
            <a:extLst>
              <a:ext uri="{FF2B5EF4-FFF2-40B4-BE49-F238E27FC236}">
                <a16:creationId xmlns:a16="http://schemas.microsoft.com/office/drawing/2014/main" id="{EE20503E-B9DE-494E-9A0D-F396A29018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1770" y="1473201"/>
            <a:ext cx="2836580" cy="2818701"/>
          </a:xfrm>
          <a:prstGeom prst="rect">
            <a:avLst/>
          </a:prstGeom>
        </p:spPr>
      </p:pic>
      <p:pic>
        <p:nvPicPr>
          <p:cNvPr id="26" name="Picture 25">
            <a:extLst>
              <a:ext uri="{FF2B5EF4-FFF2-40B4-BE49-F238E27FC236}">
                <a16:creationId xmlns:a16="http://schemas.microsoft.com/office/drawing/2014/main" id="{38C60EE5-C1C1-4CBB-9C1D-5F55A9632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157" y="3465513"/>
            <a:ext cx="3187817" cy="2759058"/>
          </a:xfrm>
          <a:prstGeom prst="rect">
            <a:avLst/>
          </a:prstGeom>
        </p:spPr>
      </p:pic>
    </p:spTree>
    <p:extLst>
      <p:ext uri="{BB962C8B-B14F-4D97-AF65-F5344CB8AC3E}">
        <p14:creationId xmlns:p14="http://schemas.microsoft.com/office/powerpoint/2010/main" val="223103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Special Adaptations</a:t>
            </a:r>
          </a:p>
        </p:txBody>
      </p:sp>
      <p:sp>
        <p:nvSpPr>
          <p:cNvPr id="13" name="Rectangle 12"/>
          <p:cNvSpPr/>
          <p:nvPr/>
        </p:nvSpPr>
        <p:spPr>
          <a:xfrm>
            <a:off x="860442" y="1481590"/>
            <a:ext cx="7532673" cy="1107996"/>
          </a:xfrm>
          <a:prstGeom prst="rect">
            <a:avLst/>
          </a:prstGeom>
        </p:spPr>
        <p:txBody>
          <a:bodyPr wrap="square" lIns="0" tIns="0" rIns="0" bIns="0">
            <a:spAutoFit/>
          </a:bodyPr>
          <a:lstStyle/>
          <a:p>
            <a:r>
              <a:rPr lang="en-GB" dirty="0">
                <a:latin typeface="Twinkl" pitchFamily="2" charset="0"/>
              </a:rPr>
              <a:t>Emperor penguins’ bodies and behaviour help them to survive. In </a:t>
            </a:r>
          </a:p>
          <a:p>
            <a:r>
              <a:rPr lang="en-GB" dirty="0">
                <a:latin typeface="Twinkl" pitchFamily="2" charset="0"/>
              </a:rPr>
              <a:t>extreme cold, the </a:t>
            </a:r>
            <a:r>
              <a:rPr lang="en-GB" b="1" dirty="0">
                <a:latin typeface="Twinkl" pitchFamily="2" charset="0"/>
              </a:rPr>
              <a:t>colony</a:t>
            </a:r>
            <a:r>
              <a:rPr lang="en-GB" dirty="0">
                <a:latin typeface="Twinkl" pitchFamily="2" charset="0"/>
              </a:rPr>
              <a:t> of penguins work together as a team, sharing their body heat. </a:t>
            </a:r>
          </a:p>
          <a:p>
            <a:endParaRPr lang="en-GB" dirty="0">
              <a:latin typeface="Twinkl" pitchFamily="2" charset="0"/>
            </a:endParaRPr>
          </a:p>
        </p:txBody>
      </p:sp>
      <p:sp>
        <p:nvSpPr>
          <p:cNvPr id="17" name="Rectangle 16"/>
          <p:cNvSpPr/>
          <p:nvPr/>
        </p:nvSpPr>
        <p:spPr>
          <a:xfrm>
            <a:off x="4647501" y="2384060"/>
            <a:ext cx="3740849" cy="2769989"/>
          </a:xfrm>
          <a:prstGeom prst="rect">
            <a:avLst/>
          </a:prstGeom>
        </p:spPr>
        <p:txBody>
          <a:bodyPr wrap="square" lIns="0" tIns="0" rIns="0" bIns="0">
            <a:spAutoFit/>
          </a:bodyPr>
          <a:lstStyle/>
          <a:p>
            <a:r>
              <a:rPr lang="en-GB" dirty="0">
                <a:latin typeface="Twinkl" pitchFamily="2" charset="0"/>
              </a:rPr>
              <a:t>The penguins constantly shuffle, </a:t>
            </a:r>
          </a:p>
          <a:p>
            <a:r>
              <a:rPr lang="en-GB" dirty="0">
                <a:latin typeface="Twinkl" pitchFamily="2" charset="0"/>
              </a:rPr>
              <a:t>from the freezing cold outside of the </a:t>
            </a:r>
            <a:r>
              <a:rPr lang="en-GB" b="1" dirty="0">
                <a:latin typeface="Twinkl" pitchFamily="2" charset="0"/>
              </a:rPr>
              <a:t>huddle</a:t>
            </a:r>
            <a:r>
              <a:rPr lang="en-GB" dirty="0">
                <a:latin typeface="Twinkl" pitchFamily="2" charset="0"/>
              </a:rPr>
              <a:t> to the insulated inside, and then back again. </a:t>
            </a:r>
          </a:p>
          <a:p>
            <a:endParaRPr lang="en-AU" dirty="0">
              <a:latin typeface="Twinkl" pitchFamily="2" charset="0"/>
            </a:endParaRPr>
          </a:p>
          <a:p>
            <a:r>
              <a:rPr lang="en-GB" dirty="0">
                <a:latin typeface="Twinkl" pitchFamily="2" charset="0"/>
              </a:rPr>
              <a:t>Their bodies have a thick layer of feathers and fat. They even have special fat in their feet to prevent them freezing on the ice! </a:t>
            </a:r>
          </a:p>
          <a:p>
            <a:endParaRPr lang="en-GB" dirty="0">
              <a:latin typeface="Twinkl" pitchFamily="2" charset="0"/>
            </a:endParaRPr>
          </a:p>
        </p:txBody>
      </p:sp>
      <p:pic>
        <p:nvPicPr>
          <p:cNvPr id="7" name="Picture 6">
            <a:extLst>
              <a:ext uri="{FF2B5EF4-FFF2-40B4-BE49-F238E27FC236}">
                <a16:creationId xmlns:a16="http://schemas.microsoft.com/office/drawing/2014/main" id="{A408BA2E-D076-44B5-A82E-DF4373A335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966"/>
          <a:stretch/>
        </p:blipFill>
        <p:spPr>
          <a:xfrm>
            <a:off x="852053" y="2384060"/>
            <a:ext cx="3663134" cy="2418615"/>
          </a:xfrm>
          <a:prstGeom prst="rect">
            <a:avLst/>
          </a:prstGeom>
        </p:spPr>
      </p:pic>
    </p:spTree>
    <p:extLst>
      <p:ext uri="{BB962C8B-B14F-4D97-AF65-F5344CB8AC3E}">
        <p14:creationId xmlns:p14="http://schemas.microsoft.com/office/powerpoint/2010/main" val="265715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Diet</a:t>
            </a:r>
          </a:p>
        </p:txBody>
      </p:sp>
      <p:sp>
        <p:nvSpPr>
          <p:cNvPr id="5" name="Rectangle 4"/>
          <p:cNvSpPr/>
          <p:nvPr/>
        </p:nvSpPr>
        <p:spPr>
          <a:xfrm>
            <a:off x="1144671" y="2130681"/>
            <a:ext cx="7126233" cy="1107996"/>
          </a:xfrm>
          <a:prstGeom prst="rect">
            <a:avLst/>
          </a:prstGeom>
        </p:spPr>
        <p:txBody>
          <a:bodyPr wrap="square" lIns="0" tIns="0" rIns="0" bIns="0">
            <a:spAutoFit/>
          </a:bodyPr>
          <a:lstStyle/>
          <a:p>
            <a:r>
              <a:rPr lang="en-GB" dirty="0">
                <a:latin typeface="Twinkl" pitchFamily="2" charset="0"/>
              </a:rPr>
              <a:t>Emperor penguins swim and dive like experts!</a:t>
            </a:r>
            <a:br>
              <a:rPr lang="en-GB" dirty="0">
                <a:latin typeface="Twinkl" pitchFamily="2" charset="0"/>
              </a:rPr>
            </a:br>
            <a:endParaRPr lang="en-GB" dirty="0">
              <a:latin typeface="Twinkl" pitchFamily="2" charset="0"/>
            </a:endParaRPr>
          </a:p>
          <a:p>
            <a:r>
              <a:rPr lang="en-GB" dirty="0">
                <a:latin typeface="Twinkl" pitchFamily="2" charset="0"/>
              </a:rPr>
              <a:t>They hunt their </a:t>
            </a:r>
            <a:r>
              <a:rPr lang="en-GB" b="1" dirty="0">
                <a:latin typeface="Twinkl" pitchFamily="2" charset="0"/>
              </a:rPr>
              <a:t>prey</a:t>
            </a:r>
            <a:r>
              <a:rPr lang="en-GB" dirty="0">
                <a:latin typeface="Twinkl" pitchFamily="2" charset="0"/>
              </a:rPr>
              <a:t> (krill, fish and squid) </a:t>
            </a:r>
            <a:br>
              <a:rPr lang="en-GB" dirty="0">
                <a:latin typeface="Twinkl" pitchFamily="2" charset="0"/>
              </a:rPr>
            </a:br>
            <a:r>
              <a:rPr lang="en-GB" dirty="0">
                <a:latin typeface="Twinkl" pitchFamily="2" charset="0"/>
              </a:rPr>
              <a:t>from the sea around the </a:t>
            </a:r>
            <a:r>
              <a:rPr lang="en-GB" b="1" dirty="0">
                <a:latin typeface="Twinkl" pitchFamily="2" charset="0"/>
              </a:rPr>
              <a:t>ice</a:t>
            </a:r>
            <a:r>
              <a:rPr lang="en-GB" dirty="0">
                <a:latin typeface="Twinkl" pitchFamily="2" charset="0"/>
              </a:rPr>
              <a:t> </a:t>
            </a:r>
            <a:r>
              <a:rPr lang="en-GB" b="1" dirty="0">
                <a:latin typeface="Twinkl" pitchFamily="2" charset="0"/>
              </a:rPr>
              <a:t>pack</a:t>
            </a:r>
            <a:r>
              <a:rPr lang="en-GB" dirty="0">
                <a:latin typeface="Twinkl" pitchFamily="2" charset="0"/>
              </a:rPr>
              <a:t>.</a:t>
            </a:r>
          </a:p>
        </p:txBody>
      </p:sp>
      <p:pic>
        <p:nvPicPr>
          <p:cNvPr id="6" name="Picture 5">
            <a:extLst>
              <a:ext uri="{FF2B5EF4-FFF2-40B4-BE49-F238E27FC236}">
                <a16:creationId xmlns:a16="http://schemas.microsoft.com/office/drawing/2014/main" id="{9A41771F-3B7E-4572-8795-696CD2635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8028" y="2012606"/>
            <a:ext cx="1614697" cy="720271"/>
          </a:xfrm>
          <a:prstGeom prst="rect">
            <a:avLst/>
          </a:prstGeom>
        </p:spPr>
      </p:pic>
      <p:pic>
        <p:nvPicPr>
          <p:cNvPr id="19" name="Picture 18">
            <a:extLst>
              <a:ext uri="{FF2B5EF4-FFF2-40B4-BE49-F238E27FC236}">
                <a16:creationId xmlns:a16="http://schemas.microsoft.com/office/drawing/2014/main" id="{F07A7141-AF86-4A06-BD96-F4ACCC4B4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8980" y="2661190"/>
            <a:ext cx="1324820" cy="551724"/>
          </a:xfrm>
          <a:prstGeom prst="rect">
            <a:avLst/>
          </a:prstGeom>
        </p:spPr>
      </p:pic>
      <p:grpSp>
        <p:nvGrpSpPr>
          <p:cNvPr id="29" name="Group 28">
            <a:extLst>
              <a:ext uri="{FF2B5EF4-FFF2-40B4-BE49-F238E27FC236}">
                <a16:creationId xmlns:a16="http://schemas.microsoft.com/office/drawing/2014/main" id="{B9BBD1C0-B777-46B5-ADD3-ED65256207FA}"/>
              </a:ext>
            </a:extLst>
          </p:cNvPr>
          <p:cNvGrpSpPr/>
          <p:nvPr/>
        </p:nvGrpSpPr>
        <p:grpSpPr>
          <a:xfrm>
            <a:off x="1144671" y="3715249"/>
            <a:ext cx="6779906" cy="1824580"/>
            <a:chOff x="1144671" y="3715249"/>
            <a:chExt cx="6779906" cy="1824580"/>
          </a:xfrm>
        </p:grpSpPr>
        <p:grpSp>
          <p:nvGrpSpPr>
            <p:cNvPr id="15" name="Group 14"/>
            <p:cNvGrpSpPr/>
            <p:nvPr/>
          </p:nvGrpSpPr>
          <p:grpSpPr>
            <a:xfrm>
              <a:off x="1771508" y="4022214"/>
              <a:ext cx="6153069" cy="1253277"/>
              <a:chOff x="1808884" y="4408304"/>
              <a:chExt cx="6153069" cy="1253277"/>
            </a:xfrm>
            <a:solidFill>
              <a:srgbClr val="2FB7BD"/>
            </a:solidFill>
          </p:grpSpPr>
          <p:sp>
            <p:nvSpPr>
              <p:cNvPr id="7" name="Rounded Rectangle 6"/>
              <p:cNvSpPr/>
              <p:nvPr/>
            </p:nvSpPr>
            <p:spPr>
              <a:xfrm>
                <a:off x="1808884" y="4408304"/>
                <a:ext cx="6105568" cy="1253277"/>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latin typeface="Twinkl" pitchFamily="2" charset="0"/>
                </a:endParaRPr>
              </a:p>
            </p:txBody>
          </p:sp>
          <p:sp>
            <p:nvSpPr>
              <p:cNvPr id="3" name="Rectangle 2"/>
              <p:cNvSpPr/>
              <p:nvPr/>
            </p:nvSpPr>
            <p:spPr>
              <a:xfrm>
                <a:off x="3108739" y="4488844"/>
                <a:ext cx="4853214" cy="1077218"/>
              </a:xfrm>
              <a:prstGeom prst="rect">
                <a:avLst/>
              </a:prstGeom>
              <a:noFill/>
              <a:ln>
                <a:noFill/>
              </a:ln>
            </p:spPr>
            <p:txBody>
              <a:bodyPr wrap="square">
                <a:spAutoFit/>
              </a:bodyPr>
              <a:lstStyle/>
              <a:p>
                <a:r>
                  <a:rPr lang="en-GB" sz="1600" dirty="0">
                    <a:solidFill>
                      <a:schemeClr val="bg1"/>
                    </a:solidFill>
                    <a:latin typeface="Twinkl" pitchFamily="2" charset="0"/>
                  </a:rPr>
                  <a:t>Emperor penguins are the world’s deepest diving birds. One was recorded diving 565m – that’s over half a kilometre down into the sea! Furthermore, they can hold their breath for up to 22 minutes!</a:t>
                </a:r>
              </a:p>
            </p:txBody>
          </p:sp>
        </p:grpSp>
        <p:sp>
          <p:nvSpPr>
            <p:cNvPr id="2" name="Oval 1"/>
            <p:cNvSpPr/>
            <p:nvPr/>
          </p:nvSpPr>
          <p:spPr>
            <a:xfrm>
              <a:off x="1144671" y="3715249"/>
              <a:ext cx="1781468" cy="1781468"/>
            </a:xfrm>
            <a:prstGeom prst="ellipse">
              <a:avLst/>
            </a:prstGeom>
            <a:solidFill>
              <a:schemeClr val="bg1"/>
            </a:solidFill>
            <a:ln w="28575">
              <a:solidFill>
                <a:srgbClr val="2F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winkl SemiBold" pitchFamily="2" charset="0"/>
                </a:rPr>
                <a:t>Did You Know…</a:t>
              </a:r>
            </a:p>
          </p:txBody>
        </p:sp>
        <p:pic>
          <p:nvPicPr>
            <p:cNvPr id="25" name="Picture 24">
              <a:extLst>
                <a:ext uri="{FF2B5EF4-FFF2-40B4-BE49-F238E27FC236}">
                  <a16:creationId xmlns:a16="http://schemas.microsoft.com/office/drawing/2014/main" id="{0681CBB9-784E-48BB-9CB2-9BA4D819D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6052" y="4670400"/>
              <a:ext cx="507884" cy="869429"/>
            </a:xfrm>
            <a:prstGeom prst="rect">
              <a:avLst/>
            </a:prstGeom>
          </p:spPr>
        </p:pic>
      </p:grpSp>
      <p:sp>
        <p:nvSpPr>
          <p:cNvPr id="26" name="Oval 25">
            <a:extLst>
              <a:ext uri="{FF2B5EF4-FFF2-40B4-BE49-F238E27FC236}">
                <a16:creationId xmlns:a16="http://schemas.microsoft.com/office/drawing/2014/main" id="{6B8299F0-DD9B-4D9C-B6B1-D3C86960843F}"/>
              </a:ext>
            </a:extLst>
          </p:cNvPr>
          <p:cNvSpPr/>
          <p:nvPr/>
        </p:nvSpPr>
        <p:spPr>
          <a:xfrm>
            <a:off x="7733059" y="2121913"/>
            <a:ext cx="88463" cy="88463"/>
          </a:xfrm>
          <a:prstGeom prst="ellipse">
            <a:avLst/>
          </a:prstGeom>
          <a:solidFill>
            <a:srgbClr val="B0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363C0F72-4E8A-4E99-B0D1-CBA89AE1CA0D}"/>
              </a:ext>
            </a:extLst>
          </p:cNvPr>
          <p:cNvSpPr/>
          <p:nvPr/>
        </p:nvSpPr>
        <p:spPr>
          <a:xfrm>
            <a:off x="7591390" y="1229256"/>
            <a:ext cx="279409" cy="279409"/>
          </a:xfrm>
          <a:prstGeom prst="ellipse">
            <a:avLst/>
          </a:prstGeom>
          <a:solidFill>
            <a:srgbClr val="B0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74774D1-0FCA-4C40-B643-CA80A723B188}"/>
              </a:ext>
            </a:extLst>
          </p:cNvPr>
          <p:cNvSpPr/>
          <p:nvPr/>
        </p:nvSpPr>
        <p:spPr>
          <a:xfrm>
            <a:off x="7477922" y="1700340"/>
            <a:ext cx="226935" cy="226935"/>
          </a:xfrm>
          <a:prstGeom prst="ellipse">
            <a:avLst/>
          </a:prstGeom>
          <a:solidFill>
            <a:srgbClr val="B0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381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704577F-BA5B-43D4-A3BF-30144C0F1F35}"/>
              </a:ext>
            </a:extLst>
          </p:cNvPr>
          <p:cNvSpPr/>
          <p:nvPr/>
        </p:nvSpPr>
        <p:spPr>
          <a:xfrm>
            <a:off x="3148599" y="2126493"/>
            <a:ext cx="2751589" cy="2751589"/>
          </a:xfrm>
          <a:prstGeom prst="ellipse">
            <a:avLst/>
          </a:prstGeom>
          <a:solidFill>
            <a:srgbClr val="2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9E9F987-5364-4FA4-B844-D82241DB6D2A}"/>
              </a:ext>
            </a:extLst>
          </p:cNvPr>
          <p:cNvSpPr txBox="1"/>
          <p:nvPr/>
        </p:nvSpPr>
        <p:spPr>
          <a:xfrm>
            <a:off x="3288485" y="885725"/>
            <a:ext cx="3363985" cy="1323439"/>
          </a:xfrm>
          <a:prstGeom prst="rect">
            <a:avLst/>
          </a:prstGeom>
          <a:noFill/>
        </p:spPr>
        <p:txBody>
          <a:bodyPr wrap="square" rtlCol="0">
            <a:spAutoFit/>
          </a:bodyPr>
          <a:lstStyle/>
          <a:p>
            <a:r>
              <a:rPr lang="en-AU" sz="1600" b="1" dirty="0"/>
              <a:t>Egg Laying</a:t>
            </a:r>
          </a:p>
          <a:p>
            <a:r>
              <a:rPr lang="en-AU" sz="1600" dirty="0"/>
              <a:t>The female lays one egg in May. It uses up a lot of her energy. She carefully passes it to the male and returns to the ocean. </a:t>
            </a:r>
            <a:endParaRPr lang="en-GB" sz="1600" dirty="0"/>
          </a:p>
        </p:txBody>
      </p:sp>
      <p:sp>
        <p:nvSpPr>
          <p:cNvPr id="20" name="TextBox 19">
            <a:extLst>
              <a:ext uri="{FF2B5EF4-FFF2-40B4-BE49-F238E27FC236}">
                <a16:creationId xmlns:a16="http://schemas.microsoft.com/office/drawing/2014/main" id="{820EF4B4-6F9A-4F30-9350-74D76619345D}"/>
              </a:ext>
            </a:extLst>
          </p:cNvPr>
          <p:cNvSpPr txBox="1"/>
          <p:nvPr/>
        </p:nvSpPr>
        <p:spPr>
          <a:xfrm>
            <a:off x="5900188" y="2362138"/>
            <a:ext cx="2584486" cy="2308324"/>
          </a:xfrm>
          <a:prstGeom prst="rect">
            <a:avLst/>
          </a:prstGeom>
          <a:noFill/>
        </p:spPr>
        <p:txBody>
          <a:bodyPr wrap="square" rtlCol="0">
            <a:spAutoFit/>
          </a:bodyPr>
          <a:lstStyle/>
          <a:p>
            <a:r>
              <a:rPr lang="en-AU" sz="1600" b="1" dirty="0"/>
              <a:t>Incubation and Hatching</a:t>
            </a:r>
            <a:br>
              <a:rPr lang="en-AU" sz="1600" dirty="0"/>
            </a:br>
            <a:r>
              <a:rPr lang="en-GB" sz="1600" dirty="0"/>
              <a:t>The male keeps the egg warm through the winter in his large pouch on top of his feet.</a:t>
            </a:r>
            <a:r>
              <a:rPr lang="en-AU" sz="1600" dirty="0"/>
              <a:t> In July, the female returns from hunting to feed the </a:t>
            </a:r>
            <a:br>
              <a:rPr lang="en-AU" sz="1600" dirty="0"/>
            </a:br>
            <a:r>
              <a:rPr lang="en-AU" sz="1600" dirty="0"/>
              <a:t>chick food from her tummy. </a:t>
            </a:r>
            <a:endParaRPr lang="en-GB" sz="1600" dirty="0"/>
          </a:p>
        </p:txBody>
      </p:sp>
      <p:sp>
        <p:nvSpPr>
          <p:cNvPr id="23" name="TextBox 22">
            <a:extLst>
              <a:ext uri="{FF2B5EF4-FFF2-40B4-BE49-F238E27FC236}">
                <a16:creationId xmlns:a16="http://schemas.microsoft.com/office/drawing/2014/main" id="{2312F3DA-43FF-43DE-943F-7E7CE450BA02}"/>
              </a:ext>
            </a:extLst>
          </p:cNvPr>
          <p:cNvSpPr txBox="1"/>
          <p:nvPr/>
        </p:nvSpPr>
        <p:spPr>
          <a:xfrm>
            <a:off x="4876341" y="4907499"/>
            <a:ext cx="3303223" cy="1323439"/>
          </a:xfrm>
          <a:prstGeom prst="rect">
            <a:avLst/>
          </a:prstGeom>
          <a:noFill/>
        </p:spPr>
        <p:txBody>
          <a:bodyPr wrap="square" rtlCol="0">
            <a:spAutoFit/>
          </a:bodyPr>
          <a:lstStyle/>
          <a:p>
            <a:r>
              <a:rPr lang="en-AU" sz="1600" b="1" dirty="0"/>
              <a:t>Moulting</a:t>
            </a:r>
            <a:br>
              <a:rPr lang="en-AU" sz="1600" dirty="0"/>
            </a:br>
            <a:r>
              <a:rPr lang="en-AU" sz="1600" dirty="0"/>
              <a:t>The chick lose their soft, fluffy, down feathers and grow sleek, waterproof ones. This is called moulting. </a:t>
            </a:r>
            <a:endParaRPr lang="en-GB" sz="1600" dirty="0"/>
          </a:p>
        </p:txBody>
      </p:sp>
      <p:sp>
        <p:nvSpPr>
          <p:cNvPr id="30" name="TextBox 29">
            <a:extLst>
              <a:ext uri="{FF2B5EF4-FFF2-40B4-BE49-F238E27FC236}">
                <a16:creationId xmlns:a16="http://schemas.microsoft.com/office/drawing/2014/main" id="{65006280-CA87-47F2-8600-FEB44208A731}"/>
              </a:ext>
            </a:extLst>
          </p:cNvPr>
          <p:cNvSpPr txBox="1"/>
          <p:nvPr/>
        </p:nvSpPr>
        <p:spPr>
          <a:xfrm>
            <a:off x="847733" y="4312319"/>
            <a:ext cx="3303223" cy="1323439"/>
          </a:xfrm>
          <a:prstGeom prst="rect">
            <a:avLst/>
          </a:prstGeom>
          <a:noFill/>
        </p:spPr>
        <p:txBody>
          <a:bodyPr wrap="square" rtlCol="0">
            <a:spAutoFit/>
          </a:bodyPr>
          <a:lstStyle/>
          <a:p>
            <a:r>
              <a:rPr lang="en-AU" sz="1600" b="1" dirty="0"/>
              <a:t>Fledging</a:t>
            </a:r>
            <a:br>
              <a:rPr lang="en-AU" sz="1600" dirty="0"/>
            </a:br>
            <a:r>
              <a:rPr lang="en-AU" sz="1600" dirty="0"/>
              <a:t>By December, the sea ice has melted and the chicks leave the colony (fledge) and waddle along the ice to the sea. </a:t>
            </a:r>
            <a:endParaRPr lang="en-GB" sz="1600" dirty="0"/>
          </a:p>
        </p:txBody>
      </p:sp>
      <p:sp>
        <p:nvSpPr>
          <p:cNvPr id="32" name="TextBox 31">
            <a:extLst>
              <a:ext uri="{FF2B5EF4-FFF2-40B4-BE49-F238E27FC236}">
                <a16:creationId xmlns:a16="http://schemas.microsoft.com/office/drawing/2014/main" id="{9A5E24E6-CC07-4BCE-B4F2-B51DC31328A9}"/>
              </a:ext>
            </a:extLst>
          </p:cNvPr>
          <p:cNvSpPr txBox="1"/>
          <p:nvPr/>
        </p:nvSpPr>
        <p:spPr>
          <a:xfrm>
            <a:off x="755650" y="2358089"/>
            <a:ext cx="2515923" cy="1569660"/>
          </a:xfrm>
          <a:prstGeom prst="rect">
            <a:avLst/>
          </a:prstGeom>
          <a:noFill/>
        </p:spPr>
        <p:txBody>
          <a:bodyPr wrap="square" rtlCol="0">
            <a:spAutoFit/>
          </a:bodyPr>
          <a:lstStyle/>
          <a:p>
            <a:r>
              <a:rPr lang="en-AU" sz="1600" b="1" dirty="0"/>
              <a:t>Breeding</a:t>
            </a:r>
            <a:br>
              <a:rPr lang="en-AU" sz="1600" dirty="0"/>
            </a:br>
            <a:r>
              <a:rPr lang="en-AU" sz="1600" dirty="0"/>
              <a:t>The young return when </a:t>
            </a:r>
            <a:br>
              <a:rPr lang="en-AU" sz="1600" dirty="0"/>
            </a:br>
            <a:r>
              <a:rPr lang="en-AU" sz="1600" dirty="0"/>
              <a:t>they are about five </a:t>
            </a:r>
            <a:br>
              <a:rPr lang="en-AU" sz="1600" dirty="0"/>
            </a:br>
            <a:r>
              <a:rPr lang="en-AU" sz="1600" dirty="0"/>
              <a:t>years old. </a:t>
            </a:r>
          </a:p>
          <a:p>
            <a:r>
              <a:rPr lang="en-AU" sz="1600" dirty="0"/>
              <a:t>In April, the penguins find a mate. </a:t>
            </a:r>
            <a:endParaRPr lang="en-GB" sz="1600" dirty="0"/>
          </a:p>
        </p:txBody>
      </p:sp>
      <p:pic>
        <p:nvPicPr>
          <p:cNvPr id="12" name="Picture 11">
            <a:extLst>
              <a:ext uri="{FF2B5EF4-FFF2-40B4-BE49-F238E27FC236}">
                <a16:creationId xmlns:a16="http://schemas.microsoft.com/office/drawing/2014/main" id="{3DB7FA7E-CBDA-441D-8E16-1D296B208D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6522" y="963831"/>
            <a:ext cx="955801" cy="1009688"/>
          </a:xfrm>
          <a:prstGeom prst="rect">
            <a:avLst/>
          </a:prstGeom>
        </p:spPr>
      </p:pic>
      <p:pic>
        <p:nvPicPr>
          <p:cNvPr id="39" name="Picture 38">
            <a:extLst>
              <a:ext uri="{FF2B5EF4-FFF2-40B4-BE49-F238E27FC236}">
                <a16:creationId xmlns:a16="http://schemas.microsoft.com/office/drawing/2014/main" id="{722461B0-29AF-4466-ACFB-0FFB9C4E7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3792" y="3673924"/>
            <a:ext cx="571543" cy="843260"/>
          </a:xfrm>
          <a:prstGeom prst="rect">
            <a:avLst/>
          </a:prstGeom>
        </p:spPr>
      </p:pic>
      <p:pic>
        <p:nvPicPr>
          <p:cNvPr id="41" name="Picture 40">
            <a:extLst>
              <a:ext uri="{FF2B5EF4-FFF2-40B4-BE49-F238E27FC236}">
                <a16:creationId xmlns:a16="http://schemas.microsoft.com/office/drawing/2014/main" id="{C6DE0E19-2023-43F2-BAB2-D6A1EFA692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88" y="4974038"/>
            <a:ext cx="846231" cy="1321266"/>
          </a:xfrm>
          <a:prstGeom prst="rect">
            <a:avLst/>
          </a:prstGeom>
        </p:spPr>
      </p:pic>
      <p:pic>
        <p:nvPicPr>
          <p:cNvPr id="43" name="Picture 42">
            <a:extLst>
              <a:ext uri="{FF2B5EF4-FFF2-40B4-BE49-F238E27FC236}">
                <a16:creationId xmlns:a16="http://schemas.microsoft.com/office/drawing/2014/main" id="{3E7B3CE6-740E-4C4E-86DF-B4F6713037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6526" y="2219463"/>
            <a:ext cx="1428189" cy="2565648"/>
          </a:xfrm>
          <a:prstGeom prst="rect">
            <a:avLst/>
          </a:prstGeom>
        </p:spPr>
      </p:pic>
      <p:sp>
        <p:nvSpPr>
          <p:cNvPr id="46" name="Arc 45">
            <a:extLst>
              <a:ext uri="{FF2B5EF4-FFF2-40B4-BE49-F238E27FC236}">
                <a16:creationId xmlns:a16="http://schemas.microsoft.com/office/drawing/2014/main" id="{AB83A7F7-E5E0-4769-817F-1156E347D41B}"/>
              </a:ext>
            </a:extLst>
          </p:cNvPr>
          <p:cNvSpPr/>
          <p:nvPr/>
        </p:nvSpPr>
        <p:spPr>
          <a:xfrm>
            <a:off x="5735272" y="1425780"/>
            <a:ext cx="1605702" cy="1719743"/>
          </a:xfrm>
          <a:prstGeom prst="arc">
            <a:avLst>
              <a:gd name="adj1" fmla="val 17221426"/>
              <a:gd name="adj2" fmla="val 20960889"/>
            </a:avLst>
          </a:prstGeom>
          <a:ln w="38100">
            <a:solidFill>
              <a:srgbClr val="2FB7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Arc 46">
            <a:extLst>
              <a:ext uri="{FF2B5EF4-FFF2-40B4-BE49-F238E27FC236}">
                <a16:creationId xmlns:a16="http://schemas.microsoft.com/office/drawing/2014/main" id="{752F655C-3B73-43F5-B982-9BDFBF806E58}"/>
              </a:ext>
            </a:extLst>
          </p:cNvPr>
          <p:cNvSpPr/>
          <p:nvPr/>
        </p:nvSpPr>
        <p:spPr>
          <a:xfrm>
            <a:off x="5702347" y="3465513"/>
            <a:ext cx="1605702" cy="1719743"/>
          </a:xfrm>
          <a:prstGeom prst="arc">
            <a:avLst>
              <a:gd name="adj1" fmla="val 1026936"/>
              <a:gd name="adj2" fmla="val 4074909"/>
            </a:avLst>
          </a:prstGeom>
          <a:ln w="38100">
            <a:solidFill>
              <a:srgbClr val="2FB7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a:extLst>
              <a:ext uri="{FF2B5EF4-FFF2-40B4-BE49-F238E27FC236}">
                <a16:creationId xmlns:a16="http://schemas.microsoft.com/office/drawing/2014/main" id="{14B790D7-BEF9-43FE-B07A-0D657CAEFBFB}"/>
              </a:ext>
            </a:extLst>
          </p:cNvPr>
          <p:cNvSpPr/>
          <p:nvPr/>
        </p:nvSpPr>
        <p:spPr>
          <a:xfrm>
            <a:off x="2886233" y="4249806"/>
            <a:ext cx="1605702" cy="1719743"/>
          </a:xfrm>
          <a:prstGeom prst="arc">
            <a:avLst>
              <a:gd name="adj1" fmla="val 4826851"/>
              <a:gd name="adj2" fmla="val 7805185"/>
            </a:avLst>
          </a:prstGeom>
          <a:ln w="38100">
            <a:solidFill>
              <a:srgbClr val="2FB7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Arc 49">
            <a:extLst>
              <a:ext uri="{FF2B5EF4-FFF2-40B4-BE49-F238E27FC236}">
                <a16:creationId xmlns:a16="http://schemas.microsoft.com/office/drawing/2014/main" id="{2E11AF3A-9714-42A3-B6D6-F357DE38F431}"/>
              </a:ext>
            </a:extLst>
          </p:cNvPr>
          <p:cNvSpPr/>
          <p:nvPr/>
        </p:nvSpPr>
        <p:spPr>
          <a:xfrm>
            <a:off x="1583671" y="1478368"/>
            <a:ext cx="1605702" cy="1719743"/>
          </a:xfrm>
          <a:prstGeom prst="arc">
            <a:avLst>
              <a:gd name="adj1" fmla="val 11321034"/>
              <a:gd name="adj2" fmla="val 15531297"/>
            </a:avLst>
          </a:prstGeom>
          <a:ln w="38100">
            <a:solidFill>
              <a:srgbClr val="2FB7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21669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CC67-6F12-4BEF-B6DC-2315AA46B58A}"/>
              </a:ext>
            </a:extLst>
          </p:cNvPr>
          <p:cNvSpPr>
            <a:spLocks noGrp="1"/>
          </p:cNvSpPr>
          <p:nvPr>
            <p:ph type="title"/>
          </p:nvPr>
        </p:nvSpPr>
        <p:spPr/>
        <p:txBody>
          <a:bodyPr/>
          <a:lstStyle/>
          <a:p>
            <a:r>
              <a:rPr lang="en-AU" dirty="0"/>
              <a:t>Teamwork</a:t>
            </a:r>
            <a:endParaRPr lang="en-GB" dirty="0"/>
          </a:p>
        </p:txBody>
      </p:sp>
      <p:sp>
        <p:nvSpPr>
          <p:cNvPr id="3" name="Rectangle 2">
            <a:extLst>
              <a:ext uri="{FF2B5EF4-FFF2-40B4-BE49-F238E27FC236}">
                <a16:creationId xmlns:a16="http://schemas.microsoft.com/office/drawing/2014/main" id="{66889C94-778A-4219-84F4-DAFE0B2B4EFB}"/>
              </a:ext>
            </a:extLst>
          </p:cNvPr>
          <p:cNvSpPr/>
          <p:nvPr/>
        </p:nvSpPr>
        <p:spPr>
          <a:xfrm>
            <a:off x="755650" y="1473201"/>
            <a:ext cx="7632700" cy="3139321"/>
          </a:xfrm>
          <a:prstGeom prst="rect">
            <a:avLst/>
          </a:prstGeom>
        </p:spPr>
        <p:txBody>
          <a:bodyPr wrap="square">
            <a:spAutoFit/>
          </a:bodyPr>
          <a:lstStyle/>
          <a:p>
            <a:r>
              <a:rPr lang="en-GB" dirty="0">
                <a:latin typeface="Twinkl" pitchFamily="2" charset="0"/>
              </a:rPr>
              <a:t>Emperor penguins are the only animal that </a:t>
            </a:r>
            <a:r>
              <a:rPr lang="en-GB" b="1" dirty="0">
                <a:latin typeface="Twinkl" pitchFamily="2" charset="0"/>
              </a:rPr>
              <a:t>breeds</a:t>
            </a:r>
            <a:r>
              <a:rPr lang="en-GB" dirty="0">
                <a:latin typeface="Twinkl" pitchFamily="2" charset="0"/>
              </a:rPr>
              <a:t> during the Antarctic winter. The male and female work together to make sure their chick survives.</a:t>
            </a:r>
          </a:p>
          <a:p>
            <a:endParaRPr lang="en-GB" dirty="0">
              <a:latin typeface="Twinkl" pitchFamily="2" charset="0"/>
            </a:endParaRPr>
          </a:p>
          <a:p>
            <a:r>
              <a:rPr lang="en-GB" dirty="0">
                <a:latin typeface="Twinkl" pitchFamily="2" charset="0"/>
              </a:rPr>
              <a:t>After the female penguin lays a single egg, the male looks after it. He keeps it safe and warm for about 65 days in a place between his tummy and feet called a </a:t>
            </a:r>
            <a:r>
              <a:rPr lang="en-GB" b="1" dirty="0">
                <a:latin typeface="Twinkl" pitchFamily="2" charset="0"/>
              </a:rPr>
              <a:t>brood pouch</a:t>
            </a:r>
            <a:r>
              <a:rPr lang="en-GB" dirty="0">
                <a:latin typeface="Twinkl" pitchFamily="2" charset="0"/>
              </a:rPr>
              <a:t>. All the males </a:t>
            </a:r>
            <a:r>
              <a:rPr lang="en-GB" b="1" dirty="0">
                <a:latin typeface="Twinkl" pitchFamily="2" charset="0"/>
              </a:rPr>
              <a:t>huddle </a:t>
            </a:r>
            <a:r>
              <a:rPr lang="en-GB" dirty="0">
                <a:latin typeface="Twinkl" pitchFamily="2" charset="0"/>
              </a:rPr>
              <a:t>tightly together with their eggs, eating nothing in all this time.</a:t>
            </a:r>
          </a:p>
          <a:p>
            <a:endParaRPr lang="en-GB" dirty="0">
              <a:latin typeface="Twinkl" pitchFamily="2" charset="0"/>
            </a:endParaRPr>
          </a:p>
          <a:p>
            <a:r>
              <a:rPr lang="en-GB" dirty="0">
                <a:latin typeface="Twinkl" pitchFamily="2" charset="0"/>
              </a:rPr>
              <a:t>Exhausted, the female travels to the sea to feed. When she returns to the </a:t>
            </a:r>
            <a:r>
              <a:rPr lang="en-GB" b="1" dirty="0">
                <a:latin typeface="Twinkl" pitchFamily="2" charset="0"/>
              </a:rPr>
              <a:t>colony</a:t>
            </a:r>
            <a:r>
              <a:rPr lang="en-GB" dirty="0">
                <a:latin typeface="Twinkl" pitchFamily="2" charset="0"/>
              </a:rPr>
              <a:t>, the hungry male takes his turn to feed.</a:t>
            </a:r>
          </a:p>
        </p:txBody>
      </p:sp>
      <p:sp>
        <p:nvSpPr>
          <p:cNvPr id="4" name="Rectangle 3">
            <a:extLst>
              <a:ext uri="{FF2B5EF4-FFF2-40B4-BE49-F238E27FC236}">
                <a16:creationId xmlns:a16="http://schemas.microsoft.com/office/drawing/2014/main" id="{5B79B13F-76AE-4FAD-A4DF-DB2CEB61604B}"/>
              </a:ext>
            </a:extLst>
          </p:cNvPr>
          <p:cNvSpPr/>
          <p:nvPr/>
        </p:nvSpPr>
        <p:spPr>
          <a:xfrm>
            <a:off x="539751" y="4824112"/>
            <a:ext cx="8137522" cy="923330"/>
          </a:xfrm>
          <a:prstGeom prst="rect">
            <a:avLst/>
          </a:prstGeom>
          <a:solidFill>
            <a:srgbClr val="A0E5E8"/>
          </a:solidFill>
        </p:spPr>
        <p:txBody>
          <a:bodyPr wrap="square" lIns="288000" rIns="144000">
            <a:spAutoFit/>
          </a:bodyPr>
          <a:lstStyle/>
          <a:p>
            <a:r>
              <a:rPr lang="en-GB" dirty="0">
                <a:latin typeface="Twinkl" pitchFamily="2" charset="0"/>
              </a:rPr>
              <a:t>A Long Way Back!</a:t>
            </a:r>
          </a:p>
          <a:p>
            <a:r>
              <a:rPr lang="en-GB" dirty="0">
                <a:latin typeface="Twinkl" pitchFamily="2" charset="0"/>
              </a:rPr>
              <a:t>The colony can sometimes be up to 100km inland from the sea! What a tiring walk!</a:t>
            </a:r>
          </a:p>
        </p:txBody>
      </p:sp>
    </p:spTree>
    <p:extLst>
      <p:ext uri="{BB962C8B-B14F-4D97-AF65-F5344CB8AC3E}">
        <p14:creationId xmlns:p14="http://schemas.microsoft.com/office/powerpoint/2010/main" val="153906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CC67-6F12-4BEF-B6DC-2315AA46B58A}"/>
              </a:ext>
            </a:extLst>
          </p:cNvPr>
          <p:cNvSpPr>
            <a:spLocks noGrp="1"/>
          </p:cNvSpPr>
          <p:nvPr>
            <p:ph type="title"/>
          </p:nvPr>
        </p:nvSpPr>
        <p:spPr/>
        <p:txBody>
          <a:bodyPr/>
          <a:lstStyle/>
          <a:p>
            <a:r>
              <a:rPr lang="en-AU" dirty="0"/>
              <a:t>Chicks</a:t>
            </a:r>
            <a:endParaRPr lang="en-GB" dirty="0"/>
          </a:p>
        </p:txBody>
      </p:sp>
      <p:sp>
        <p:nvSpPr>
          <p:cNvPr id="3" name="Rectangle 2">
            <a:extLst>
              <a:ext uri="{FF2B5EF4-FFF2-40B4-BE49-F238E27FC236}">
                <a16:creationId xmlns:a16="http://schemas.microsoft.com/office/drawing/2014/main" id="{66889C94-778A-4219-84F4-DAFE0B2B4EFB}"/>
              </a:ext>
            </a:extLst>
          </p:cNvPr>
          <p:cNvSpPr/>
          <p:nvPr/>
        </p:nvSpPr>
        <p:spPr>
          <a:xfrm>
            <a:off x="750885" y="1473201"/>
            <a:ext cx="7632700" cy="1200329"/>
          </a:xfrm>
          <a:prstGeom prst="rect">
            <a:avLst/>
          </a:prstGeom>
        </p:spPr>
        <p:txBody>
          <a:bodyPr wrap="square">
            <a:spAutoFit/>
          </a:bodyPr>
          <a:lstStyle/>
          <a:p>
            <a:r>
              <a:rPr lang="en-GB" dirty="0">
                <a:latin typeface="Twinkl" pitchFamily="2" charset="0"/>
              </a:rPr>
              <a:t>Both parents take it in turns to feed and protect their young chick. The chick eats </a:t>
            </a:r>
            <a:r>
              <a:rPr lang="en-GB" b="1" dirty="0">
                <a:latin typeface="Twinkl" pitchFamily="2" charset="0"/>
              </a:rPr>
              <a:t>regurgitated </a:t>
            </a:r>
            <a:r>
              <a:rPr lang="en-GB" dirty="0">
                <a:latin typeface="Twinkl" pitchFamily="2" charset="0"/>
              </a:rPr>
              <a:t>food – from its parents’ tummies! When their warm, down feathers have grown, the chicks all stay together in a group called a crèche while their parents take shifts to find food.</a:t>
            </a:r>
          </a:p>
        </p:txBody>
      </p:sp>
      <p:sp>
        <p:nvSpPr>
          <p:cNvPr id="6" name="Rounded Rectangle 6">
            <a:extLst>
              <a:ext uri="{FF2B5EF4-FFF2-40B4-BE49-F238E27FC236}">
                <a16:creationId xmlns:a16="http://schemas.microsoft.com/office/drawing/2014/main" id="{508BC8DF-A296-4858-8EBC-0DA03E213CF2}"/>
              </a:ext>
            </a:extLst>
          </p:cNvPr>
          <p:cNvSpPr/>
          <p:nvPr/>
        </p:nvSpPr>
        <p:spPr>
          <a:xfrm>
            <a:off x="1819009" y="3465513"/>
            <a:ext cx="6564576" cy="1877721"/>
          </a:xfrm>
          <a:prstGeom prst="rect">
            <a:avLst/>
          </a:prstGeom>
          <a:solidFill>
            <a:srgbClr val="2FB7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latin typeface="Twinkl" pitchFamily="2" charset="0"/>
            </a:endParaRPr>
          </a:p>
        </p:txBody>
      </p:sp>
      <p:sp>
        <p:nvSpPr>
          <p:cNvPr id="7" name="Oval 6">
            <a:extLst>
              <a:ext uri="{FF2B5EF4-FFF2-40B4-BE49-F238E27FC236}">
                <a16:creationId xmlns:a16="http://schemas.microsoft.com/office/drawing/2014/main" id="{67537E3C-58E6-483C-87FA-ED0AA0C24A70}"/>
              </a:ext>
            </a:extLst>
          </p:cNvPr>
          <p:cNvSpPr/>
          <p:nvPr/>
        </p:nvSpPr>
        <p:spPr>
          <a:xfrm>
            <a:off x="851055" y="3412221"/>
            <a:ext cx="1966025" cy="1966025"/>
          </a:xfrm>
          <a:prstGeom prst="ellipse">
            <a:avLst/>
          </a:prstGeom>
          <a:solidFill>
            <a:schemeClr val="bg1"/>
          </a:solidFill>
          <a:ln w="28575">
            <a:solidFill>
              <a:srgbClr val="2F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winkl SemiBold" pitchFamily="2" charset="0"/>
              </a:rPr>
              <a:t>Did You Know…</a:t>
            </a:r>
          </a:p>
        </p:txBody>
      </p:sp>
      <p:sp>
        <p:nvSpPr>
          <p:cNvPr id="8" name="Rectangle 7">
            <a:extLst>
              <a:ext uri="{FF2B5EF4-FFF2-40B4-BE49-F238E27FC236}">
                <a16:creationId xmlns:a16="http://schemas.microsoft.com/office/drawing/2014/main" id="{2923D4B9-59D6-4E7D-B0BE-4C9EAC354A6A}"/>
              </a:ext>
            </a:extLst>
          </p:cNvPr>
          <p:cNvSpPr/>
          <p:nvPr/>
        </p:nvSpPr>
        <p:spPr>
          <a:xfrm>
            <a:off x="2877424" y="3513639"/>
            <a:ext cx="5436066" cy="1815882"/>
          </a:xfrm>
          <a:prstGeom prst="rect">
            <a:avLst/>
          </a:prstGeom>
          <a:noFill/>
          <a:ln>
            <a:noFill/>
          </a:ln>
        </p:spPr>
        <p:txBody>
          <a:bodyPr wrap="square">
            <a:spAutoFit/>
          </a:bodyPr>
          <a:lstStyle/>
          <a:p>
            <a:r>
              <a:rPr lang="en-GB" sz="1600" dirty="0">
                <a:solidFill>
                  <a:schemeClr val="bg1"/>
                </a:solidFill>
                <a:latin typeface="Twinkl" pitchFamily="2" charset="0"/>
              </a:rPr>
              <a:t>Sometimes the chick hatches while its mother is still away at sea. Incredibly, the male can feed it a kind of milk from its neck! There are only three types of birds in the world which can do this:</a:t>
            </a:r>
          </a:p>
          <a:p>
            <a:pPr marL="285750" indent="-285750">
              <a:buFontTx/>
              <a:buChar char="-"/>
            </a:pPr>
            <a:r>
              <a:rPr lang="en-GB" sz="1600" dirty="0">
                <a:solidFill>
                  <a:schemeClr val="bg1"/>
                </a:solidFill>
                <a:latin typeface="Twinkl" pitchFamily="2" charset="0"/>
              </a:rPr>
              <a:t>Flamingos </a:t>
            </a:r>
          </a:p>
          <a:p>
            <a:pPr marL="285750" indent="-285750">
              <a:buFontTx/>
              <a:buChar char="-"/>
            </a:pPr>
            <a:r>
              <a:rPr lang="en-AU" sz="1600" dirty="0">
                <a:solidFill>
                  <a:schemeClr val="bg1"/>
                </a:solidFill>
                <a:latin typeface="Twinkl" pitchFamily="2" charset="0"/>
              </a:rPr>
              <a:t>P</a:t>
            </a:r>
            <a:r>
              <a:rPr lang="en-GB" sz="1600" dirty="0" err="1">
                <a:solidFill>
                  <a:schemeClr val="bg1"/>
                </a:solidFill>
                <a:latin typeface="Twinkl" pitchFamily="2" charset="0"/>
              </a:rPr>
              <a:t>igeons</a:t>
            </a:r>
            <a:r>
              <a:rPr lang="en-GB" sz="1600" dirty="0">
                <a:solidFill>
                  <a:schemeClr val="bg1"/>
                </a:solidFill>
                <a:latin typeface="Twinkl" pitchFamily="2" charset="0"/>
              </a:rPr>
              <a:t> </a:t>
            </a:r>
          </a:p>
          <a:p>
            <a:pPr marL="285750" indent="-285750">
              <a:buFontTx/>
              <a:buChar char="-"/>
            </a:pPr>
            <a:r>
              <a:rPr lang="en-AU" sz="1600" dirty="0">
                <a:solidFill>
                  <a:schemeClr val="bg1"/>
                </a:solidFill>
                <a:latin typeface="Twinkl" pitchFamily="2" charset="0"/>
              </a:rPr>
              <a:t>E</a:t>
            </a:r>
            <a:r>
              <a:rPr lang="en-GB" sz="1600" dirty="0" err="1">
                <a:solidFill>
                  <a:schemeClr val="bg1"/>
                </a:solidFill>
                <a:latin typeface="Twinkl" pitchFamily="2" charset="0"/>
              </a:rPr>
              <a:t>mperor</a:t>
            </a:r>
            <a:r>
              <a:rPr lang="en-GB" sz="1600" dirty="0">
                <a:solidFill>
                  <a:schemeClr val="bg1"/>
                </a:solidFill>
                <a:latin typeface="Twinkl" pitchFamily="2" charset="0"/>
              </a:rPr>
              <a:t> penguins </a:t>
            </a:r>
          </a:p>
        </p:txBody>
      </p:sp>
    </p:spTree>
    <p:extLst>
      <p:ext uri="{BB962C8B-B14F-4D97-AF65-F5344CB8AC3E}">
        <p14:creationId xmlns:p14="http://schemas.microsoft.com/office/powerpoint/2010/main" val="150596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9170-49C6-4265-BB62-42F8AE079A3E}"/>
              </a:ext>
            </a:extLst>
          </p:cNvPr>
          <p:cNvSpPr>
            <a:spLocks noGrp="1"/>
          </p:cNvSpPr>
          <p:nvPr>
            <p:ph type="title"/>
          </p:nvPr>
        </p:nvSpPr>
        <p:spPr/>
        <p:txBody>
          <a:bodyPr/>
          <a:lstStyle/>
          <a:p>
            <a:r>
              <a:rPr lang="en-AU" dirty="0"/>
              <a:t>Population and Climate Change</a:t>
            </a:r>
            <a:endParaRPr lang="en-GB" dirty="0"/>
          </a:p>
        </p:txBody>
      </p:sp>
      <p:sp>
        <p:nvSpPr>
          <p:cNvPr id="3" name="Rectangle 2">
            <a:extLst>
              <a:ext uri="{FF2B5EF4-FFF2-40B4-BE49-F238E27FC236}">
                <a16:creationId xmlns:a16="http://schemas.microsoft.com/office/drawing/2014/main" id="{327CCC13-D240-4CBA-9DC4-F53390D971AC}"/>
              </a:ext>
            </a:extLst>
          </p:cNvPr>
          <p:cNvSpPr/>
          <p:nvPr/>
        </p:nvSpPr>
        <p:spPr>
          <a:xfrm>
            <a:off x="817926" y="1320253"/>
            <a:ext cx="7570423" cy="2031325"/>
          </a:xfrm>
          <a:prstGeom prst="rect">
            <a:avLst/>
          </a:prstGeom>
        </p:spPr>
        <p:txBody>
          <a:bodyPr wrap="square">
            <a:spAutoFit/>
          </a:bodyPr>
          <a:lstStyle/>
          <a:p>
            <a:r>
              <a:rPr lang="en-GB" dirty="0">
                <a:latin typeface="Twinkl" pitchFamily="2" charset="0"/>
              </a:rPr>
              <a:t>It is estimated that there are around 60 000 emperor penguins living in about 40 colonies.</a:t>
            </a:r>
          </a:p>
          <a:p>
            <a:endParaRPr lang="en-AU" dirty="0">
              <a:latin typeface="Twinkl" pitchFamily="2" charset="0"/>
            </a:endParaRPr>
          </a:p>
          <a:p>
            <a:r>
              <a:rPr lang="en-GB" dirty="0">
                <a:latin typeface="Twinkl" pitchFamily="2" charset="0"/>
              </a:rPr>
              <a:t>Emperor penguins rely on the permanent ice pack in order to breed. As sea temperatures rise with climate change, large areas of ice break up and melt. This reduces the size of their habitat, affects their </a:t>
            </a:r>
            <a:r>
              <a:rPr lang="en-GB" b="1" dirty="0">
                <a:latin typeface="Twinkl" pitchFamily="2" charset="0"/>
              </a:rPr>
              <a:t>prey</a:t>
            </a:r>
            <a:r>
              <a:rPr lang="en-GB" dirty="0">
                <a:latin typeface="Twinkl" pitchFamily="2" charset="0"/>
              </a:rPr>
              <a:t> and threatens their population.</a:t>
            </a:r>
          </a:p>
        </p:txBody>
      </p:sp>
      <p:pic>
        <p:nvPicPr>
          <p:cNvPr id="6" name="Picture 5">
            <a:extLst>
              <a:ext uri="{FF2B5EF4-FFF2-40B4-BE49-F238E27FC236}">
                <a16:creationId xmlns:a16="http://schemas.microsoft.com/office/drawing/2014/main" id="{7421DBC2-1029-41B1-8E99-FFD86B75D9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34"/>
          <a:stretch/>
        </p:blipFill>
        <p:spPr>
          <a:xfrm>
            <a:off x="457198" y="3865314"/>
            <a:ext cx="8220075" cy="2542154"/>
          </a:xfrm>
          <a:prstGeom prst="roundRect">
            <a:avLst/>
          </a:prstGeom>
        </p:spPr>
      </p:pic>
    </p:spTree>
    <p:extLst>
      <p:ext uri="{BB962C8B-B14F-4D97-AF65-F5344CB8AC3E}">
        <p14:creationId xmlns:p14="http://schemas.microsoft.com/office/powerpoint/2010/main" val="2435328241"/>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275</TotalTime>
  <Words>1167</Words>
  <Application>Microsoft Office PowerPoint</Application>
  <PresentationFormat>On-screen Show (4:3)</PresentationFormat>
  <Paragraphs>158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Twinkl</vt:lpstr>
      <vt:lpstr>Twinkl SemiBold</vt:lpstr>
      <vt:lpstr>Office Theme</vt:lpstr>
      <vt:lpstr>PowerPoint Presentation</vt:lpstr>
      <vt:lpstr>Emperor Penguins</vt:lpstr>
      <vt:lpstr>Habitat</vt:lpstr>
      <vt:lpstr>Special Adaptations</vt:lpstr>
      <vt:lpstr>Diet</vt:lpstr>
      <vt:lpstr>PowerPoint Presentation</vt:lpstr>
      <vt:lpstr>Teamwork</vt:lpstr>
      <vt:lpstr>Chicks</vt:lpstr>
      <vt:lpstr>Population and Climate Change</vt:lpstr>
      <vt:lpstr>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Sally Naisby</dc:creator>
  <cp:lastModifiedBy>Lauren Wickison</cp:lastModifiedBy>
  <cp:revision>34</cp:revision>
  <dcterms:created xsi:type="dcterms:W3CDTF">2019-02-05T15:21:18Z</dcterms:created>
  <dcterms:modified xsi:type="dcterms:W3CDTF">2021-01-10T17:31:45Z</dcterms:modified>
</cp:coreProperties>
</file>