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8" r:id="rId5"/>
    <p:sldId id="264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905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1933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6F3"/>
    <a:srgbClr val="003E7D"/>
    <a:srgbClr val="1C1C1C"/>
    <a:srgbClr val="BC0105"/>
    <a:srgbClr val="18A0DB"/>
    <a:srgbClr val="002448"/>
    <a:srgbClr val="DE1E5A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78"/>
      </p:cViewPr>
      <p:guideLst>
        <p:guide orient="horz" pos="2160"/>
        <p:guide pos="1905"/>
        <p:guide pos="340"/>
        <p:guide orient="horz" pos="3974"/>
        <p:guide pos="5420"/>
        <p:guide orient="horz" pos="346"/>
        <p:guide pos="476"/>
        <p:guide orient="horz" pos="482"/>
        <p:guide orient="horz" pos="1933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Review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73201"/>
            <a:ext cx="7632699" cy="550508"/>
          </a:xfrm>
          <a:prstGeom prst="rect">
            <a:avLst/>
          </a:prstGeom>
          <a:solidFill>
            <a:srgbClr val="003E7D"/>
          </a:solidFill>
          <a:ln w="28575">
            <a:noFill/>
          </a:ln>
        </p:spPr>
        <p:txBody>
          <a:bodyPr wrap="square" lIns="108000" tIns="108000" rIns="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What are six strategies for learning new vocabulary?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154378"/>
            <a:ext cx="7632699" cy="550508"/>
          </a:xfrm>
          <a:prstGeom prst="rect">
            <a:avLst/>
          </a:prstGeom>
          <a:solidFill>
            <a:srgbClr val="003E7D"/>
          </a:solidFill>
          <a:ln w="28575">
            <a:noFill/>
          </a:ln>
        </p:spPr>
        <p:txBody>
          <a:bodyPr wrap="square" lIns="108000" tIns="108000" rIns="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What is your </a:t>
            </a:r>
            <a:r>
              <a:rPr lang="en-GB" dirty="0" err="1">
                <a:solidFill>
                  <a:schemeClr val="bg1"/>
                </a:solidFill>
              </a:rPr>
              <a:t>favorite</a:t>
            </a:r>
            <a:r>
              <a:rPr lang="en-GB" dirty="0">
                <a:solidFill>
                  <a:schemeClr val="bg1"/>
                </a:solidFill>
              </a:rPr>
              <a:t> strategy and why?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53" y="1686560"/>
            <a:ext cx="3957057" cy="5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New 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476743"/>
            <a:ext cx="7632700" cy="106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Learning new vocabulary helps us to communicate.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This includes being able to write more clearly, speak more specifically, and read with more understanding.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2798" y="3325471"/>
            <a:ext cx="2497067" cy="2517687"/>
            <a:chOff x="336668" y="2399731"/>
            <a:chExt cx="2497067" cy="25176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8" t="5308" r="4396" b="5308"/>
            <a:stretch/>
          </p:blipFill>
          <p:spPr>
            <a:xfrm flipH="1">
              <a:off x="466727" y="2540880"/>
              <a:ext cx="2367008" cy="2376538"/>
            </a:xfrm>
            <a:prstGeom prst="ellipse">
              <a:avLst/>
            </a:prstGeom>
            <a:solidFill>
              <a:srgbClr val="95D6F3"/>
            </a:solidFill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4" b="40511"/>
            <a:stretch/>
          </p:blipFill>
          <p:spPr>
            <a:xfrm flipH="1">
              <a:off x="336668" y="2399731"/>
              <a:ext cx="2273182" cy="158171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735347" y="3464850"/>
            <a:ext cx="2653003" cy="2376538"/>
            <a:chOff x="5414268" y="3325471"/>
            <a:chExt cx="2653003" cy="237653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" t="-15614" b="-17130"/>
            <a:stretch/>
          </p:blipFill>
          <p:spPr>
            <a:xfrm>
              <a:off x="5690734" y="3325472"/>
              <a:ext cx="2376537" cy="2376537"/>
            </a:xfrm>
            <a:prstGeom prst="ellipse">
              <a:avLst/>
            </a:prstGeom>
            <a:solidFill>
              <a:srgbClr val="95D6F3"/>
            </a:solidFill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161" t="-15614" r="20945" b="-17130"/>
            <a:stretch/>
          </p:blipFill>
          <p:spPr>
            <a:xfrm>
              <a:off x="5414268" y="3325471"/>
              <a:ext cx="2148582" cy="2376537"/>
            </a:xfrm>
            <a:prstGeom prst="rect">
              <a:avLst/>
            </a:prstGeom>
            <a:noFill/>
          </p:spPr>
        </p:pic>
      </p:grpSp>
      <p:grpSp>
        <p:nvGrpSpPr>
          <p:cNvPr id="29" name="Group 28"/>
          <p:cNvGrpSpPr/>
          <p:nvPr/>
        </p:nvGrpSpPr>
        <p:grpSpPr>
          <a:xfrm>
            <a:off x="3397277" y="2980397"/>
            <a:ext cx="2376538" cy="2862761"/>
            <a:chOff x="3397277" y="2842788"/>
            <a:chExt cx="2376538" cy="28627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09" t="9704" r="13437" b="22377"/>
            <a:stretch/>
          </p:blipFill>
          <p:spPr>
            <a:xfrm>
              <a:off x="3397278" y="3325471"/>
              <a:ext cx="2376537" cy="2380078"/>
            </a:xfrm>
            <a:prstGeom prst="ellipse">
              <a:avLst/>
            </a:prstGeom>
            <a:solidFill>
              <a:srgbClr val="95D6F3"/>
            </a:solidFill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09" t="-3969" r="13437" b="22377"/>
            <a:stretch/>
          </p:blipFill>
          <p:spPr>
            <a:xfrm>
              <a:off x="3397277" y="2842788"/>
              <a:ext cx="2376537" cy="2859220"/>
            </a:xfrm>
            <a:prstGeom prst="ellipse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238375" y="2095375"/>
            <a:ext cx="2667249" cy="2667249"/>
          </a:xfrm>
          <a:prstGeom prst="ellipse">
            <a:avLst/>
          </a:prstGeom>
          <a:solidFill>
            <a:srgbClr val="00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800" b="1" dirty="0">
                <a:solidFill>
                  <a:schemeClr val="bg1"/>
                </a:solidFill>
              </a:rPr>
              <a:t>Compare and contrast</a:t>
            </a:r>
          </a:p>
        </p:txBody>
      </p:sp>
      <p:sp>
        <p:nvSpPr>
          <p:cNvPr id="12" name="Oval 11"/>
          <p:cNvSpPr/>
          <p:nvPr/>
        </p:nvSpPr>
        <p:spPr>
          <a:xfrm>
            <a:off x="3238375" y="2095375"/>
            <a:ext cx="2667249" cy="2667249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8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11" name="Oval 10"/>
          <p:cNvSpPr/>
          <p:nvPr/>
        </p:nvSpPr>
        <p:spPr>
          <a:xfrm>
            <a:off x="3238375" y="2095375"/>
            <a:ext cx="2667249" cy="2667249"/>
          </a:xfrm>
          <a:prstGeom prst="ellipse">
            <a:avLst/>
          </a:prstGeom>
          <a:solidFill>
            <a:srgbClr val="00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800" b="1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10" name="Oval 9"/>
          <p:cNvSpPr/>
          <p:nvPr/>
        </p:nvSpPr>
        <p:spPr>
          <a:xfrm>
            <a:off x="3238375" y="2095375"/>
            <a:ext cx="2667249" cy="2667249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800" b="1" dirty="0">
                <a:solidFill>
                  <a:schemeClr val="bg1"/>
                </a:solidFill>
              </a:rPr>
              <a:t>Visualize</a:t>
            </a:r>
          </a:p>
        </p:txBody>
      </p:sp>
      <p:sp>
        <p:nvSpPr>
          <p:cNvPr id="9" name="Oval 8"/>
          <p:cNvSpPr/>
          <p:nvPr/>
        </p:nvSpPr>
        <p:spPr>
          <a:xfrm>
            <a:off x="3238375" y="2095375"/>
            <a:ext cx="2667249" cy="2667249"/>
          </a:xfrm>
          <a:prstGeom prst="ellipse">
            <a:avLst/>
          </a:prstGeom>
          <a:solidFill>
            <a:srgbClr val="00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800" b="1" dirty="0">
                <a:solidFill>
                  <a:schemeClr val="bg1"/>
                </a:solidFill>
              </a:rPr>
              <a:t>Definition</a:t>
            </a:r>
          </a:p>
        </p:txBody>
      </p:sp>
      <p:sp>
        <p:nvSpPr>
          <p:cNvPr id="4" name="Oval 3"/>
          <p:cNvSpPr/>
          <p:nvPr/>
        </p:nvSpPr>
        <p:spPr>
          <a:xfrm>
            <a:off x="3238375" y="2095375"/>
            <a:ext cx="2667249" cy="2667249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800" b="1" dirty="0">
                <a:solidFill>
                  <a:schemeClr val="bg1"/>
                </a:solidFill>
              </a:rPr>
              <a:t>Context clues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Strategies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476743"/>
            <a:ext cx="7632700" cy="399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Here are some strategies for learning new vocabulary: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93" y="2095375"/>
            <a:ext cx="4399531" cy="39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Context Clues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76743"/>
            <a:ext cx="76327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When learning new vocabulary, we can use context clues to find the meaning of a word.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For example, in this sentence, can you find out what the made up word ‘</a:t>
            </a:r>
            <a:r>
              <a:rPr lang="en-GB" dirty="0" err="1"/>
              <a:t>jhkrsl</a:t>
            </a:r>
            <a:r>
              <a:rPr lang="en-GB" dirty="0"/>
              <a:t>’ might mean using the context?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3050435"/>
            <a:ext cx="6136640" cy="1215305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</p:spPr>
        <p:txBody>
          <a:bodyPr wrap="square" lIns="108000" tIns="108000" rIns="126000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Megan was very tired after school. Though she knew she should complete her math </a:t>
            </a:r>
            <a:r>
              <a:rPr lang="en-GB" dirty="0" err="1"/>
              <a:t>jhkrsl</a:t>
            </a:r>
            <a:r>
              <a:rPr lang="en-GB" dirty="0"/>
              <a:t> that was due the next day, she took a rest first.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30" y="2620339"/>
            <a:ext cx="4056520" cy="34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Definition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958" y="1440005"/>
            <a:ext cx="7632700" cy="73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When possible, it is best to look up a definition of a new word that you come across in your reading, work, or in class.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703612"/>
            <a:ext cx="3694430" cy="757130"/>
          </a:xfrm>
          <a:prstGeom prst="rect">
            <a:avLst/>
          </a:prstGeom>
          <a:solidFill>
            <a:srgbClr val="003E7D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Use a dictionary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to find the definition.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0901" y="2703612"/>
            <a:ext cx="3694430" cy="757130"/>
          </a:xfrm>
          <a:prstGeom prst="rect">
            <a:avLst/>
          </a:prstGeom>
          <a:solidFill>
            <a:srgbClr val="003E7D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It is helpful to write the definition down in a notebook or a journal.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55650" y="3460742"/>
            <a:ext cx="3694430" cy="2520957"/>
            <a:chOff x="755650" y="3429000"/>
            <a:chExt cx="3694430" cy="2552699"/>
          </a:xfrm>
        </p:grpSpPr>
        <p:sp>
          <p:nvSpPr>
            <p:cNvPr id="8" name="Rectangle 7"/>
            <p:cNvSpPr/>
            <p:nvPr/>
          </p:nvSpPr>
          <p:spPr>
            <a:xfrm>
              <a:off x="755650" y="3429000"/>
              <a:ext cx="3694430" cy="2552699"/>
            </a:xfrm>
            <a:prstGeom prst="rect">
              <a:avLst/>
            </a:prstGeom>
            <a:solidFill>
              <a:srgbClr val="95D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10" y="3573458"/>
              <a:ext cx="2653671" cy="229552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639308" y="3460742"/>
            <a:ext cx="3694430" cy="2520957"/>
            <a:chOff x="4639308" y="3460742"/>
            <a:chExt cx="3694430" cy="2520957"/>
          </a:xfrm>
        </p:grpSpPr>
        <p:sp>
          <p:nvSpPr>
            <p:cNvPr id="10" name="Rectangle 9"/>
            <p:cNvSpPr/>
            <p:nvPr/>
          </p:nvSpPr>
          <p:spPr>
            <a:xfrm>
              <a:off x="4639308" y="3460742"/>
              <a:ext cx="3694430" cy="2520957"/>
            </a:xfrm>
            <a:prstGeom prst="rect">
              <a:avLst/>
            </a:prstGeom>
            <a:solidFill>
              <a:srgbClr val="95D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9451">
              <a:off x="5079080" y="3651207"/>
              <a:ext cx="2814886" cy="2140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6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769699"/>
            <a:ext cx="4325117" cy="30583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838" y="5335695"/>
            <a:ext cx="6461762" cy="757130"/>
          </a:xfrm>
          <a:prstGeom prst="rect">
            <a:avLst/>
          </a:prstGeom>
          <a:solidFill>
            <a:srgbClr val="003E7D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If you learned the word “denominator,”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what would you visualize?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Visualize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55" y="765174"/>
            <a:ext cx="3078730" cy="6092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1838" y="1440005"/>
            <a:ext cx="5293362" cy="73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Once you know what a new word means, visualize that word.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1838" y="2171744"/>
            <a:ext cx="617728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For example, if you learned the word “ecosystem” you would want to imagine a natural area with living and </a:t>
            </a:r>
            <a:r>
              <a:rPr lang="en-GB" dirty="0" err="1"/>
              <a:t>nonliving</a:t>
            </a:r>
            <a:r>
              <a:rPr lang="en-GB" dirty="0"/>
              <a:t> things.</a:t>
            </a:r>
          </a:p>
        </p:txBody>
      </p:sp>
    </p:spTree>
    <p:extLst>
      <p:ext uri="{BB962C8B-B14F-4D97-AF65-F5344CB8AC3E}">
        <p14:creationId xmlns:p14="http://schemas.microsoft.com/office/powerpoint/2010/main" val="37957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Practice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6"/>
          <a:stretch/>
        </p:blipFill>
        <p:spPr>
          <a:xfrm>
            <a:off x="755650" y="1711102"/>
            <a:ext cx="7632700" cy="43817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1476743"/>
            <a:ext cx="7632700" cy="1064137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Practice is a great strategy when learning new words.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Practice spelling the word.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Practice using the word in a sentence.</a:t>
            </a:r>
          </a:p>
        </p:txBody>
      </p:sp>
    </p:spTree>
    <p:extLst>
      <p:ext uri="{BB962C8B-B14F-4D97-AF65-F5344CB8AC3E}">
        <p14:creationId xmlns:p14="http://schemas.microsoft.com/office/powerpoint/2010/main" val="5530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Use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473201"/>
            <a:ext cx="5616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 helpful strategy to learn new words is to use them as much as possible.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5239998"/>
            <a:ext cx="7632699" cy="882907"/>
          </a:xfrm>
          <a:prstGeom prst="rect">
            <a:avLst/>
          </a:prstGeom>
          <a:solidFill>
            <a:srgbClr val="003E7D"/>
          </a:solidFill>
          <a:ln w="28575">
            <a:noFill/>
          </a:ln>
        </p:spPr>
        <p:txBody>
          <a:bodyPr wrap="square" lIns="108000" tIns="108000" rIns="108000" bIns="108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The more you use a word,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faster you will learn and memorize its meaning.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6904" y="3317281"/>
            <a:ext cx="7741445" cy="1834208"/>
            <a:chOff x="646904" y="3317281"/>
            <a:chExt cx="7741445" cy="1834208"/>
          </a:xfrm>
        </p:grpSpPr>
        <p:sp>
          <p:nvSpPr>
            <p:cNvPr id="16" name="Rectangle 15"/>
            <p:cNvSpPr/>
            <p:nvPr/>
          </p:nvSpPr>
          <p:spPr>
            <a:xfrm>
              <a:off x="942974" y="3926595"/>
              <a:ext cx="7445375" cy="7481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0" rtlCol="0" anchor="ctr"/>
            <a:lstStyle/>
            <a:p>
              <a:pPr algn="r"/>
              <a:r>
                <a:rPr lang="en-GB" dirty="0">
                  <a:solidFill>
                    <a:srgbClr val="1C1C1C"/>
                  </a:solidFill>
                </a:rPr>
                <a:t>Try to use the new word when you are </a:t>
              </a:r>
              <a:r>
                <a:rPr lang="en-GB" b="1" dirty="0">
                  <a:solidFill>
                    <a:srgbClr val="1C1C1C"/>
                  </a:solidFill>
                </a:rPr>
                <a:t>writing</a:t>
              </a:r>
              <a:r>
                <a:rPr lang="en-GB" dirty="0">
                  <a:solidFill>
                    <a:srgbClr val="1C1C1C"/>
                  </a:solidFill>
                </a:rPr>
                <a:t>. 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46904" y="3317281"/>
              <a:ext cx="1819186" cy="1834208"/>
              <a:chOff x="336668" y="2399731"/>
              <a:chExt cx="2497067" cy="251768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08" t="5308" r="4396" b="5308"/>
              <a:stretch/>
            </p:blipFill>
            <p:spPr>
              <a:xfrm flipH="1">
                <a:off x="466727" y="2540880"/>
                <a:ext cx="2367008" cy="2376538"/>
              </a:xfrm>
              <a:prstGeom prst="ellipse">
                <a:avLst/>
              </a:prstGeom>
              <a:solidFill>
                <a:srgbClr val="95D6F3"/>
              </a:solidFill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74" b="40511"/>
              <a:stretch/>
            </p:blipFill>
            <p:spPr>
              <a:xfrm flipH="1">
                <a:off x="336668" y="2399731"/>
                <a:ext cx="2273182" cy="1581719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755650" y="781205"/>
            <a:ext cx="7658133" cy="2862761"/>
            <a:chOff x="755650" y="781205"/>
            <a:chExt cx="7658133" cy="2862761"/>
          </a:xfrm>
        </p:grpSpPr>
        <p:sp>
          <p:nvSpPr>
            <p:cNvPr id="12" name="Rectangle 11"/>
            <p:cNvSpPr/>
            <p:nvPr/>
          </p:nvSpPr>
          <p:spPr>
            <a:xfrm>
              <a:off x="755650" y="2480626"/>
              <a:ext cx="7235825" cy="7481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r>
                <a:rPr lang="en-GB" dirty="0">
                  <a:solidFill>
                    <a:srgbClr val="1C1C1C"/>
                  </a:solidFill>
                </a:rPr>
                <a:t>Try to use the new word when you are </a:t>
              </a:r>
              <a:r>
                <a:rPr lang="en-GB" b="1" dirty="0">
                  <a:solidFill>
                    <a:srgbClr val="1C1C1C"/>
                  </a:solidFill>
                </a:rPr>
                <a:t>speaking</a:t>
              </a:r>
              <a:r>
                <a:rPr lang="en-GB" dirty="0">
                  <a:solidFill>
                    <a:srgbClr val="1C1C1C"/>
                  </a:solidFill>
                </a:rPr>
                <a:t>.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037245" y="781205"/>
              <a:ext cx="2376538" cy="2862761"/>
              <a:chOff x="3397277" y="2842788"/>
              <a:chExt cx="2376538" cy="286276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309" t="9704" r="13437" b="22377"/>
              <a:stretch/>
            </p:blipFill>
            <p:spPr>
              <a:xfrm>
                <a:off x="3397278" y="3325471"/>
                <a:ext cx="2376537" cy="2380078"/>
              </a:xfrm>
              <a:prstGeom prst="ellipse">
                <a:avLst/>
              </a:prstGeom>
              <a:solidFill>
                <a:srgbClr val="95D6F3"/>
              </a:solidFill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309" t="-3969" r="13437" b="22377"/>
              <a:stretch/>
            </p:blipFill>
            <p:spPr>
              <a:xfrm>
                <a:off x="3397277" y="2842788"/>
                <a:ext cx="2376537" cy="2859220"/>
              </a:xfrm>
              <a:prstGeom prst="ellipse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4256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6640" y="3681038"/>
            <a:ext cx="3342640" cy="1089529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When you learn a new word, identify </a:t>
            </a:r>
            <a:r>
              <a:rPr lang="en-GB" b="1" dirty="0"/>
              <a:t>antonyms</a:t>
            </a:r>
            <a:r>
              <a:rPr lang="en-GB" dirty="0"/>
              <a:t> for that word.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6640" y="2386707"/>
            <a:ext cx="3708400" cy="1089529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</p:spPr>
        <p:txBody>
          <a:bodyPr wrap="square" rIns="46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When you learn a new word, identify </a:t>
            </a:r>
            <a:r>
              <a:rPr lang="en-GB" b="1" dirty="0"/>
              <a:t>synonyms</a:t>
            </a:r>
            <a:r>
              <a:rPr lang="en-GB" dirty="0"/>
              <a:t> for that word.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448"/>
                </a:solidFill>
                <a:latin typeface="+mn-lt"/>
              </a:rPr>
              <a:t>Compare and Contrast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1473201"/>
            <a:ext cx="494411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Comparing and contrasting things helps our brains to make important connections.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276368"/>
            <a:ext cx="5244793" cy="38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8D3B27B4BFCC4682063DAEA118ADC9" ma:contentTypeVersion="12" ma:contentTypeDescription="Create a new document." ma:contentTypeScope="" ma:versionID="f5ef32f3e816c6a812bf4cc6097405f7">
  <xsd:schema xmlns:xsd="http://www.w3.org/2001/XMLSchema" xmlns:xs="http://www.w3.org/2001/XMLSchema" xmlns:p="http://schemas.microsoft.com/office/2006/metadata/properties" xmlns:ns3="343d3e41-291a-42be-8fbd-4236f2364f58" xmlns:ns4="d908e48e-764c-4634-b692-ac2569cb390f" targetNamespace="http://schemas.microsoft.com/office/2006/metadata/properties" ma:root="true" ma:fieldsID="b47b32e66c4c093e239cd7fe12f34105" ns3:_="" ns4:_="">
    <xsd:import namespace="343d3e41-291a-42be-8fbd-4236f2364f58"/>
    <xsd:import namespace="d908e48e-764c-4634-b692-ac2569cb39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d3e41-291a-42be-8fbd-4236f2364f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8e48e-764c-4634-b692-ac2569cb39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EF59ED-17D3-481A-BB2F-B912308E1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d3e41-291a-42be-8fbd-4236f2364f58"/>
    <ds:schemaRef ds:uri="d908e48e-764c-4634-b692-ac2569cb39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CBE103-CE92-499B-A4E7-29A8B639AF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3F0FA0-6D67-4A1D-A19F-6E25C72DAE46}">
  <ds:schemaRefs>
    <ds:schemaRef ds:uri="d908e48e-764c-4634-b692-ac2569cb390f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343d3e41-291a-42be-8fbd-4236f2364f58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us2-e-285-learning-new-vocabulary-powerpoint</Template>
  <TotalTime>105</TotalTime>
  <Words>369</Words>
  <Application>Microsoft Office PowerPoint</Application>
  <PresentationFormat>On-screen Show (4:3)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Twinkl</vt:lpstr>
      <vt:lpstr>Office Theme</vt:lpstr>
      <vt:lpstr>PowerPoint Presentation</vt:lpstr>
      <vt:lpstr>New Vocabulary</vt:lpstr>
      <vt:lpstr>Strategies</vt:lpstr>
      <vt:lpstr>Context Clues</vt:lpstr>
      <vt:lpstr>Definition</vt:lpstr>
      <vt:lpstr>Visualize</vt:lpstr>
      <vt:lpstr>Practice</vt:lpstr>
      <vt:lpstr>Use</vt:lpstr>
      <vt:lpstr>Compare and Contrast</vt:lpstr>
      <vt:lpstr>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S Enco</cp:lastModifiedBy>
  <cp:revision>40</cp:revision>
  <dcterms:created xsi:type="dcterms:W3CDTF">2019-04-26T13:00:39Z</dcterms:created>
  <dcterms:modified xsi:type="dcterms:W3CDTF">2020-04-08T21:13:56Z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0x010100F98D3B27B4BFCC4682063DAEA118ADC9</vt:lpwstr>
  </property>
</Properties>
</file>