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4"/>
  </p:sldMasterIdLst>
  <p:notesMasterIdLst>
    <p:notesMasterId r:id="rId13"/>
  </p:notesMasterIdLst>
  <p:handoutMasterIdLst>
    <p:handoutMasterId r:id="rId14"/>
  </p:handoutMasterIdLst>
  <p:sldIdLst>
    <p:sldId id="256" r:id="rId5"/>
    <p:sldId id="271" r:id="rId6"/>
    <p:sldId id="279" r:id="rId7"/>
    <p:sldId id="281" r:id="rId8"/>
    <p:sldId id="280" r:id="rId9"/>
    <p:sldId id="283" r:id="rId10"/>
    <p:sldId id="284" r:id="rId11"/>
    <p:sldId id="28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Welcome" id="{E75E278A-FF0E-49A4-B170-79828D63BBAD}">
          <p14:sldIdLst>
            <p14:sldId id="256"/>
          </p14:sldIdLst>
        </p14:section>
        <p14:section name="Design, Morph, Annotate, Work Together, Tell Me" id="{B9B51309-D148-4332-87C2-07BE32FBCA3B}">
          <p14:sldIdLst>
            <p14:sldId id="271"/>
            <p14:sldId id="279"/>
            <p14:sldId id="281"/>
            <p14:sldId id="280"/>
            <p14:sldId id="283"/>
            <p14:sldId id="284"/>
          </p14:sldIdLst>
        </p14:section>
        <p14:section name="Learn More" id="{2CC34DB2-6590-42C0-AD4B-A04C6060184E}">
          <p14:sldIdLst>
            <p14:sldId id="282"/>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4726"/>
    <a:srgbClr val="404040"/>
    <a:srgbClr val="FF9B45"/>
    <a:srgbClr val="DD462F"/>
    <a:srgbClr val="F8CFB6"/>
    <a:srgbClr val="F8CAB6"/>
    <a:srgbClr val="923922"/>
    <a:srgbClr val="F5F5F5"/>
    <a:srgbClr val="F2F2F2"/>
    <a:srgbClr val="D2B4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241" autoAdjust="0"/>
  </p:normalViewPr>
  <p:slideViewPr>
    <p:cSldViewPr snapToGrid="0">
      <p:cViewPr varScale="1">
        <p:scale>
          <a:sx n="71" d="100"/>
          <a:sy n="71" d="100"/>
        </p:scale>
        <p:origin x="696" y="5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0680FBE-A8DF-4758-9AC4-3A9E1039168F}" type="datetimeFigureOut">
              <a:rPr lang="en-US" smtClean="0"/>
              <a:t>3/10/2023</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679768-A2FC-4D08-91F6-8DCE6C566B36}" type="slidenum">
              <a:rPr lang="en-US" smtClean="0"/>
              <a:t>‹#›</a:t>
            </a:fld>
            <a:endParaRPr lang="en-US" dirty="0"/>
          </a:p>
        </p:txBody>
      </p:sp>
    </p:spTree>
    <p:extLst>
      <p:ext uri="{BB962C8B-B14F-4D97-AF65-F5344CB8AC3E}">
        <p14:creationId xmlns:p14="http://schemas.microsoft.com/office/powerpoint/2010/main" val="18302551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13577B-6902-467D-A26C-08A0DD5E4E03}" type="datetimeFigureOut">
              <a:rPr lang="en-US" smtClean="0"/>
              <a:t>3/10/2023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61EA0F-A667-4B49-8422-0062BC55E249}" type="slidenum">
              <a:rPr lang="en-US" smtClean="0"/>
              <a:t>‹#›</a:t>
            </a:fld>
            <a:endParaRPr lang="en-US" dirty="0"/>
          </a:p>
        </p:txBody>
      </p:sp>
    </p:spTree>
    <p:extLst>
      <p:ext uri="{BB962C8B-B14F-4D97-AF65-F5344CB8AC3E}">
        <p14:creationId xmlns:p14="http://schemas.microsoft.com/office/powerpoint/2010/main" val="33819102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61EA0F-A667-4B49-8422-0062BC55E249}" type="slidenum">
              <a:rPr lang="en-US" smtClean="0"/>
              <a:t>1</a:t>
            </a:fld>
            <a:endParaRPr lang="en-US" dirty="0"/>
          </a:p>
        </p:txBody>
      </p:sp>
    </p:spTree>
    <p:extLst>
      <p:ext uri="{BB962C8B-B14F-4D97-AF65-F5344CB8AC3E}">
        <p14:creationId xmlns:p14="http://schemas.microsoft.com/office/powerpoint/2010/main" val="10117698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In </a:t>
            </a:r>
            <a:r>
              <a:rPr lang="en-US" baseline="0" dirty="0"/>
              <a:t>Slide Show mode, select the arrows to visit links.</a:t>
            </a:r>
            <a:endParaRPr lang="en-US" dirty="0"/>
          </a:p>
        </p:txBody>
      </p:sp>
      <p:sp>
        <p:nvSpPr>
          <p:cNvPr id="4" name="Slide Number Placeholder 3"/>
          <p:cNvSpPr>
            <a:spLocks noGrp="1"/>
          </p:cNvSpPr>
          <p:nvPr>
            <p:ph type="sldNum" sz="quarter" idx="10"/>
          </p:nvPr>
        </p:nvSpPr>
        <p:spPr/>
        <p:txBody>
          <a:bodyPr/>
          <a:lstStyle/>
          <a:p>
            <a:fld id="{DF61EA0F-A667-4B49-8422-0062BC55E249}" type="slidenum">
              <a:rPr lang="en-US" smtClean="0"/>
              <a:t>8</a:t>
            </a:fld>
            <a:endParaRPr lang="en-US" dirty="0"/>
          </a:p>
        </p:txBody>
      </p:sp>
    </p:spTree>
    <p:extLst>
      <p:ext uri="{BB962C8B-B14F-4D97-AF65-F5344CB8AC3E}">
        <p14:creationId xmlns:p14="http://schemas.microsoft.com/office/powerpoint/2010/main" val="34217808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userDrawn="1"/>
        </p:nvSpPr>
        <p:spPr bwMode="blackWhite">
          <a:xfrm>
            <a:off x="254950" y="262784"/>
            <a:ext cx="11682101" cy="633243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718549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Rectangle 8"/>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sz="1800" dirty="0"/>
          </a:p>
        </p:txBody>
      </p:sp>
      <p:cxnSp>
        <p:nvCxnSpPr>
          <p:cNvPr id="12" name="Straight Connector 11"/>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
        <p:nvSpPr>
          <p:cNvPr id="4" name="Title 3"/>
          <p:cNvSpPr>
            <a:spLocks noGrp="1"/>
          </p:cNvSpPr>
          <p:nvPr>
            <p:ph type="title"/>
          </p:nvPr>
        </p:nvSpPr>
        <p:spPr>
          <a:xfrm>
            <a:off x="521207" y="448056"/>
            <a:ext cx="6877119" cy="640080"/>
          </a:xfrm>
        </p:spPr>
        <p:txBody>
          <a:bodyPr anchor="b" anchorCtr="0">
            <a:normAutofit/>
          </a:bodyPr>
          <a:lstStyle>
            <a:lvl1pPr>
              <a:defRPr sz="2800">
                <a:solidFill>
                  <a:schemeClr val="bg2">
                    <a:lumMod val="25000"/>
                  </a:schemeClr>
                </a:solidFill>
              </a:defRPr>
            </a:lvl1pPr>
          </a:lstStyle>
          <a:p>
            <a:r>
              <a:rPr lang="en-US"/>
              <a:t>Click to edit Master title style</a:t>
            </a:r>
            <a:endParaRPr lang="en-US" dirty="0"/>
          </a:p>
        </p:txBody>
      </p:sp>
      <p:sp>
        <p:nvSpPr>
          <p:cNvPr id="3" name="Content Placeholder 2"/>
          <p:cNvSpPr>
            <a:spLocks noGrp="1"/>
          </p:cNvSpPr>
          <p:nvPr>
            <p:ph sz="quarter" idx="10"/>
          </p:nvPr>
        </p:nvSpPr>
        <p:spPr>
          <a:xfrm>
            <a:off x="539496" y="1435608"/>
            <a:ext cx="4416552" cy="3977640"/>
          </a:xfrm>
        </p:spPr>
        <p:txBody>
          <a:bodyPr vert="horz" lIns="91440" tIns="45720" rIns="91440" bIns="45720" rtlCol="0">
            <a:normAutofit/>
          </a:bodyPr>
          <a:lstStyle>
            <a:lvl1pPr>
              <a:defRPr lang="en-US" sz="1200" smtClean="0">
                <a:solidFill>
                  <a:schemeClr val="tx1">
                    <a:lumMod val="75000"/>
                    <a:lumOff val="25000"/>
                  </a:schemeClr>
                </a:solidFill>
              </a:defRPr>
            </a:lvl1pPr>
            <a:lvl2pPr>
              <a:defRPr lang="en-US" sz="1200" smtClean="0">
                <a:solidFill>
                  <a:schemeClr val="tx1">
                    <a:lumMod val="75000"/>
                    <a:lumOff val="25000"/>
                  </a:schemeClr>
                </a:solidFill>
              </a:defRPr>
            </a:lvl2pPr>
            <a:lvl3pPr>
              <a:defRPr lang="en-US" sz="1200" smtClean="0">
                <a:solidFill>
                  <a:schemeClr val="tx1">
                    <a:lumMod val="75000"/>
                    <a:lumOff val="25000"/>
                  </a:schemeClr>
                </a:solidFill>
              </a:defRPr>
            </a:lvl3pPr>
            <a:lvl4pPr>
              <a:defRPr lang="en-US" sz="1200" smtClean="0">
                <a:solidFill>
                  <a:schemeClr val="tx1">
                    <a:lumMod val="75000"/>
                    <a:lumOff val="25000"/>
                  </a:schemeClr>
                </a:solidFill>
              </a:defRPr>
            </a:lvl4pPr>
            <a:lvl5pPr>
              <a:defRPr lang="en-US" sz="1200">
                <a:solidFill>
                  <a:schemeClr val="tx1">
                    <a:lumMod val="75000"/>
                    <a:lumOff val="25000"/>
                  </a:schemeClr>
                </a:solidFill>
              </a:defRPr>
            </a:lvl5pPr>
          </a:lstStyle>
          <a:p>
            <a:pPr marL="0" lvl="0" indent="0">
              <a:lnSpc>
                <a:spcPct val="150000"/>
              </a:lnSpc>
              <a:spcBef>
                <a:spcPts val="1000"/>
              </a:spcBef>
              <a:spcAft>
                <a:spcPts val="1200"/>
              </a:spcAft>
              <a:buNone/>
            </a:pPr>
            <a:r>
              <a:rPr lang="en-US"/>
              <a:t>Edit Master text styles</a:t>
            </a:r>
          </a:p>
          <a:p>
            <a:pPr marL="0" lvl="1" indent="0">
              <a:lnSpc>
                <a:spcPct val="150000"/>
              </a:lnSpc>
              <a:spcBef>
                <a:spcPts val="1000"/>
              </a:spcBef>
              <a:spcAft>
                <a:spcPts val="1200"/>
              </a:spcAft>
              <a:buNone/>
            </a:pPr>
            <a:r>
              <a:rPr lang="en-US"/>
              <a:t>Second level</a:t>
            </a:r>
          </a:p>
          <a:p>
            <a:pPr marL="0" lvl="2" indent="0">
              <a:lnSpc>
                <a:spcPct val="150000"/>
              </a:lnSpc>
              <a:spcBef>
                <a:spcPts val="1000"/>
              </a:spcBef>
              <a:spcAft>
                <a:spcPts val="1200"/>
              </a:spcAft>
              <a:buNone/>
            </a:pPr>
            <a:r>
              <a:rPr lang="en-US"/>
              <a:t>Third level</a:t>
            </a:r>
          </a:p>
          <a:p>
            <a:pPr marL="0" lvl="3" indent="0">
              <a:lnSpc>
                <a:spcPct val="150000"/>
              </a:lnSpc>
              <a:spcBef>
                <a:spcPts val="1000"/>
              </a:spcBef>
              <a:spcAft>
                <a:spcPts val="1200"/>
              </a:spcAft>
              <a:buNone/>
            </a:pPr>
            <a:r>
              <a:rPr lang="en-US"/>
              <a:t>Fourth level</a:t>
            </a:r>
          </a:p>
          <a:p>
            <a:pPr marL="0" lvl="4" indent="0">
              <a:lnSpc>
                <a:spcPct val="150000"/>
              </a:lnSpc>
              <a:spcBef>
                <a:spcPts val="1000"/>
              </a:spcBef>
              <a:spcAft>
                <a:spcPts val="1200"/>
              </a:spcAft>
              <a:buNone/>
            </a:pPr>
            <a:r>
              <a:rPr lang="en-US"/>
              <a:t>Fifth level</a:t>
            </a:r>
            <a:endParaRPr lang="en-US" dirty="0"/>
          </a:p>
        </p:txBody>
      </p:sp>
      <p:sp>
        <p:nvSpPr>
          <p:cNvPr id="6" name="Date Placeholder 3"/>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fld id="{8BEEBAAA-29B5-4AF5-BC5F-7E580C29002D}" type="datetimeFigureOut">
              <a:rPr lang="en-US" smtClean="0"/>
              <a:pPr/>
              <a:t>3/10/2023</a:t>
            </a:fld>
            <a:endParaRPr lang="en-US" dirty="0"/>
          </a:p>
        </p:txBody>
      </p:sp>
      <p:sp>
        <p:nvSpPr>
          <p:cNvPr id="7" name="Footer Placeholder 4"/>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endParaRPr lang="en-US" dirty="0"/>
          </a:p>
        </p:txBody>
      </p:sp>
      <p:sp>
        <p:nvSpPr>
          <p:cNvPr id="8" name="Slide Number Placeholder 5"/>
          <p:cNvSpPr>
            <a:spLocks noGrp="1"/>
          </p:cNvSpPr>
          <p:nvPr>
            <p:ph type="sldNum" sz="quarter" idx="4"/>
          </p:nvPr>
        </p:nvSpPr>
        <p:spPr>
          <a:xfrm>
            <a:off x="8371926"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fld id="{9860EDB8-5305-433F-BE41-D7A86D811DB3}" type="slidenum">
              <a:rPr lang="en-US" smtClean="0"/>
              <a:pPr/>
              <a:t>‹#›</a:t>
            </a:fld>
            <a:endParaRPr lang="en-US" dirty="0"/>
          </a:p>
        </p:txBody>
      </p:sp>
    </p:spTree>
    <p:extLst>
      <p:ext uri="{BB962C8B-B14F-4D97-AF65-F5344CB8AC3E}">
        <p14:creationId xmlns:p14="http://schemas.microsoft.com/office/powerpoint/2010/main" val="2185836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9" name="Rectangle 8"/>
          <p:cNvSpPr/>
          <p:nvPr userDrawn="1"/>
        </p:nvSpPr>
        <p:spPr>
          <a:xfrm>
            <a:off x="254951" y="262784"/>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0" name="Rectangle 9"/>
          <p:cNvSpPr/>
          <p:nvPr userDrawn="1"/>
        </p:nvSpPr>
        <p:spPr bwMode="blackWhite">
          <a:xfrm>
            <a:off x="254950" y="262784"/>
            <a:ext cx="11682101" cy="207264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p:nvPr>
        </p:nvSpPr>
        <p:spPr>
          <a:xfrm>
            <a:off x="521208" y="1536192"/>
            <a:ext cx="6876288" cy="640080"/>
          </a:xfrm>
        </p:spPr>
        <p:txBody>
          <a:bodyPr>
            <a:normAutofit/>
          </a:bodyPr>
          <a:lstStyle>
            <a:lvl1pPr>
              <a:defRPr sz="3600">
                <a:solidFill>
                  <a:schemeClr val="bg1"/>
                </a:solidFill>
              </a:defRPr>
            </a:lvl1pPr>
          </a:lstStyle>
          <a:p>
            <a:r>
              <a:rPr lang="en-US"/>
              <a:t>Click to edit Master title style</a:t>
            </a:r>
            <a:endParaRPr lang="en-US" dirty="0"/>
          </a:p>
        </p:txBody>
      </p:sp>
      <p:sp>
        <p:nvSpPr>
          <p:cNvPr id="7" name="Content Placeholder 6"/>
          <p:cNvSpPr>
            <a:spLocks noGrp="1"/>
          </p:cNvSpPr>
          <p:nvPr>
            <p:ph sz="quarter" idx="13"/>
          </p:nvPr>
        </p:nvSpPr>
        <p:spPr>
          <a:xfrm>
            <a:off x="539496" y="2560320"/>
            <a:ext cx="9445752" cy="3977640"/>
          </a:xfrm>
        </p:spPr>
        <p:txBody>
          <a:bodyPr vert="horz" lIns="91440" tIns="45720" rIns="91440" bIns="45720" rtlCol="0">
            <a:normAutofit/>
          </a:bodyPr>
          <a:lstStyle>
            <a:lvl1pPr>
              <a:defRPr lang="en-US" sz="2400" smtClean="0">
                <a:solidFill>
                  <a:schemeClr val="tx1">
                    <a:lumMod val="75000"/>
                    <a:lumOff val="25000"/>
                  </a:schemeClr>
                </a:solidFill>
                <a:latin typeface="+mj-lt"/>
              </a:defRPr>
            </a:lvl1pPr>
            <a:lvl2pPr>
              <a:defRPr lang="en-US" sz="1200" dirty="0" smtClean="0">
                <a:solidFill>
                  <a:schemeClr val="tx1">
                    <a:lumMod val="75000"/>
                    <a:lumOff val="25000"/>
                  </a:schemeClr>
                </a:solidFill>
              </a:defRPr>
            </a:lvl2pPr>
            <a:lvl3pPr>
              <a:defRPr lang="en-US" sz="1200" dirty="0" smtClean="0">
                <a:solidFill>
                  <a:schemeClr val="tx1">
                    <a:lumMod val="75000"/>
                    <a:lumOff val="25000"/>
                  </a:schemeClr>
                </a:solidFill>
              </a:defRPr>
            </a:lvl3pPr>
            <a:lvl4pPr>
              <a:defRPr lang="en-US" sz="1200" dirty="0" smtClean="0">
                <a:solidFill>
                  <a:schemeClr val="tx1">
                    <a:lumMod val="75000"/>
                    <a:lumOff val="25000"/>
                  </a:schemeClr>
                </a:solidFill>
              </a:defRPr>
            </a:lvl4pPr>
            <a:lvl5pPr>
              <a:defRPr lang="en-US" sz="1200" dirty="0">
                <a:solidFill>
                  <a:schemeClr val="tx1">
                    <a:lumMod val="75000"/>
                    <a:lumOff val="25000"/>
                  </a:schemeClr>
                </a:solidFill>
              </a:defRPr>
            </a:lvl5pPr>
          </a:lstStyle>
          <a:p>
            <a:pPr marL="0" lvl="0" indent="0">
              <a:lnSpc>
                <a:spcPct val="150000"/>
              </a:lnSpc>
              <a:spcBef>
                <a:spcPts val="1000"/>
              </a:spcBef>
              <a:spcAft>
                <a:spcPts val="1200"/>
              </a:spcAft>
              <a:buNone/>
            </a:pPr>
            <a:r>
              <a:rPr lang="en-US"/>
              <a:t>Edit Master text styles</a:t>
            </a:r>
          </a:p>
          <a:p>
            <a:pPr marL="0" lvl="1" indent="0">
              <a:lnSpc>
                <a:spcPct val="150000"/>
              </a:lnSpc>
              <a:spcBef>
                <a:spcPts val="1000"/>
              </a:spcBef>
              <a:spcAft>
                <a:spcPts val="1200"/>
              </a:spcAft>
              <a:buNone/>
            </a:pPr>
            <a:r>
              <a:rPr lang="en-US"/>
              <a:t>Second level</a:t>
            </a:r>
          </a:p>
          <a:p>
            <a:pPr marL="0" lvl="2" indent="0">
              <a:lnSpc>
                <a:spcPct val="150000"/>
              </a:lnSpc>
              <a:spcBef>
                <a:spcPts val="1000"/>
              </a:spcBef>
              <a:spcAft>
                <a:spcPts val="1200"/>
              </a:spcAft>
              <a:buNone/>
            </a:pPr>
            <a:r>
              <a:rPr lang="en-US"/>
              <a:t>Third level</a:t>
            </a:r>
          </a:p>
          <a:p>
            <a:pPr marL="0" lvl="3" indent="0">
              <a:lnSpc>
                <a:spcPct val="150000"/>
              </a:lnSpc>
              <a:spcBef>
                <a:spcPts val="1000"/>
              </a:spcBef>
              <a:spcAft>
                <a:spcPts val="1200"/>
              </a:spcAft>
              <a:buNone/>
            </a:pPr>
            <a:r>
              <a:rPr lang="en-US"/>
              <a:t>Fourth level</a:t>
            </a:r>
          </a:p>
          <a:p>
            <a:pPr marL="0" lvl="4" indent="0">
              <a:lnSpc>
                <a:spcPct val="150000"/>
              </a:lnSpc>
              <a:spcBef>
                <a:spcPts val="1000"/>
              </a:spcBef>
              <a:spcAft>
                <a:spcPts val="1200"/>
              </a:spcAft>
              <a:buNone/>
            </a:pPr>
            <a:r>
              <a:rPr lang="en-US"/>
              <a:t>Fifth level</a:t>
            </a:r>
            <a:endParaRPr lang="en-US" dirty="0"/>
          </a:p>
        </p:txBody>
      </p:sp>
    </p:spTree>
    <p:extLst>
      <p:ext uri="{BB962C8B-B14F-4D97-AF65-F5344CB8AC3E}">
        <p14:creationId xmlns:p14="http://schemas.microsoft.com/office/powerpoint/2010/main" val="133565553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256032" y="265176"/>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nchorCtr="0"/>
          <a:lstStyle/>
          <a:p>
            <a:pPr algn="ctr"/>
            <a:endParaRPr lang="en-US" sz="1800" dirty="0"/>
          </a:p>
        </p:txBody>
      </p:sp>
      <p:sp>
        <p:nvSpPr>
          <p:cNvPr id="2" name="Title Placeholder 1"/>
          <p:cNvSpPr>
            <a:spLocks noGrp="1"/>
          </p:cNvSpPr>
          <p:nvPr>
            <p:ph type="title"/>
          </p:nvPr>
        </p:nvSpPr>
        <p:spPr>
          <a:xfrm>
            <a:off x="521208" y="448056"/>
            <a:ext cx="6876288" cy="64008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539496" y="1435608"/>
            <a:ext cx="4416552" cy="397764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9496" y="6203952"/>
            <a:ext cx="3276600" cy="365125"/>
          </a:xfrm>
          <a:prstGeom prst="rect">
            <a:avLst/>
          </a:prstGeom>
        </p:spPr>
        <p:txBody>
          <a:bodyPr vert="horz" lIns="91440" tIns="45720" rIns="91440" bIns="45720" rtlCol="0" anchor="ctr"/>
          <a:lstStyle>
            <a:lvl1pPr algn="l">
              <a:defRPr sz="1200" baseline="0">
                <a:solidFill>
                  <a:schemeClr val="tx1">
                    <a:lumMod val="65000"/>
                    <a:lumOff val="35000"/>
                  </a:schemeClr>
                </a:solidFill>
              </a:defRPr>
            </a:lvl1pPr>
          </a:lstStyle>
          <a:p>
            <a:fld id="{8BEEBAAA-29B5-4AF5-BC5F-7E580C29002D}" type="datetimeFigureOut">
              <a:rPr lang="en-US" smtClean="0"/>
              <a:pPr/>
              <a:t>3/10/2023</a:t>
            </a:fld>
            <a:endParaRPr lang="en-US" dirty="0"/>
          </a:p>
        </p:txBody>
      </p:sp>
      <p:sp>
        <p:nvSpPr>
          <p:cNvPr id="5" name="Footer Placeholder 4"/>
          <p:cNvSpPr>
            <a:spLocks noGrp="1"/>
          </p:cNvSpPr>
          <p:nvPr>
            <p:ph type="ftr" sz="quarter" idx="3"/>
          </p:nvPr>
        </p:nvSpPr>
        <p:spPr>
          <a:xfrm>
            <a:off x="4648200" y="6203952"/>
            <a:ext cx="2895600" cy="365125"/>
          </a:xfrm>
          <a:prstGeom prst="rect">
            <a:avLst/>
          </a:prstGeom>
        </p:spPr>
        <p:txBody>
          <a:bodyPr vert="horz" lIns="91440" tIns="45720" rIns="91440" bIns="45720" rtlCol="0" anchor="ctr"/>
          <a:lstStyle>
            <a:lvl1pPr algn="ctr">
              <a:defRPr sz="1200" baseline="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375904" y="6203952"/>
            <a:ext cx="3276600" cy="365125"/>
          </a:xfrm>
          <a:prstGeom prst="rect">
            <a:avLst/>
          </a:prstGeom>
        </p:spPr>
        <p:txBody>
          <a:bodyPr vert="horz" lIns="91440" tIns="45720" rIns="91440" bIns="45720" rtlCol="0" anchor="ctr"/>
          <a:lstStyle>
            <a:lvl1pPr algn="r">
              <a:defRPr sz="1200" baseline="0">
                <a:solidFill>
                  <a:schemeClr val="tx1">
                    <a:lumMod val="65000"/>
                    <a:lumOff val="35000"/>
                  </a:schemeClr>
                </a:solidFill>
              </a:defRPr>
            </a:lvl1pPr>
          </a:lstStyle>
          <a:p>
            <a:fld id="{9860EDB8-5305-433F-BE41-D7A86D811DB3}" type="slidenum">
              <a:rPr lang="en-US" smtClean="0"/>
              <a:pPr/>
              <a:t>‹#›</a:t>
            </a:fld>
            <a:endParaRPr lang="en-US" dirty="0"/>
          </a:p>
        </p:txBody>
      </p:sp>
      <p:cxnSp>
        <p:nvCxnSpPr>
          <p:cNvPr id="8" name="Straight Connector 7"/>
          <p:cNvCxnSpPr/>
          <p:nvPr userDrawn="1"/>
        </p:nvCxnSpPr>
        <p:spPr>
          <a:xfrm>
            <a:off x="604434" y="1196392"/>
            <a:ext cx="10983132" cy="0"/>
          </a:xfrm>
          <a:prstGeom prst="line">
            <a:avLst/>
          </a:prstGeom>
          <a:ln w="25400">
            <a:solidFill>
              <a:srgbClr val="D2472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67549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xStyles>
    <p:titleStyle>
      <a:lvl1pPr algn="l" defTabSz="914400" rtl="0" eaLnBrk="1" latinLnBrk="0" hangingPunct="1">
        <a:spcBef>
          <a:spcPct val="0"/>
        </a:spcBef>
        <a:buNone/>
        <a:defRPr sz="2800" kern="1200">
          <a:solidFill>
            <a:schemeClr val="tx1"/>
          </a:solidFill>
          <a:latin typeface="+mj-lt"/>
          <a:ea typeface="+mj-ea"/>
          <a:cs typeface="+mj-cs"/>
        </a:defRPr>
      </a:lvl1pPr>
    </p:titleStyle>
    <p:bodyStyle>
      <a:lvl1pPr marL="0" indent="0" algn="l" defTabSz="914400" rtl="0" eaLnBrk="1" latinLnBrk="0" hangingPunct="1">
        <a:lnSpc>
          <a:spcPct val="150000"/>
        </a:lnSpc>
        <a:spcBef>
          <a:spcPts val="1000"/>
        </a:spcBef>
        <a:spcAft>
          <a:spcPts val="1200"/>
        </a:spcAft>
        <a:buFontTx/>
        <a:buNone/>
        <a:defRPr lang="en-US" sz="1200" kern="1200" dirty="0">
          <a:solidFill>
            <a:schemeClr val="tx1"/>
          </a:solidFill>
          <a:latin typeface="+mn-lt"/>
          <a:ea typeface="+mn-ea"/>
          <a:cs typeface="+mn-cs"/>
        </a:defRPr>
      </a:lvl1pPr>
      <a:lvl2pPr marL="228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2pPr>
      <a:lvl3pPr marL="685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a:solidFill>
            <a:schemeClr val="tx1"/>
          </a:solidFill>
          <a:latin typeface="+mn-lt"/>
          <a:ea typeface="+mn-ea"/>
          <a:cs typeface="+mn-cs"/>
        </a:defRPr>
      </a:lvl3pPr>
      <a:lvl4pPr marL="11430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4pPr>
      <a:lvl5pPr marL="16002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5pPr>
      <a:lvl6pPr marL="20574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6pPr>
      <a:lvl7pPr marL="25146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7pPr>
      <a:lvl8pPr marL="2971800" indent="-228600" algn="l" defTabSz="914400" rtl="0" eaLnBrk="1" latinLnBrk="0" hangingPunct="1">
        <a:lnSpc>
          <a:spcPct val="150000"/>
        </a:lnSpc>
        <a:spcBef>
          <a:spcPts val="1000"/>
        </a:spcBef>
        <a:spcAft>
          <a:spcPts val="1200"/>
        </a:spcAft>
        <a:buFont typeface="Arial" panose="020B0604020202020204" pitchFamily="34" charset="0"/>
        <a:buChar char="•"/>
        <a:defRPr lang="en-US" sz="1200" kern="1200" dirty="0" smtClean="0">
          <a:solidFill>
            <a:schemeClr val="tx1"/>
          </a:solidFill>
          <a:latin typeface="+mn-lt"/>
          <a:ea typeface="+mn-ea"/>
          <a:cs typeface="+mn-cs"/>
        </a:defRPr>
      </a:lvl8pPr>
      <a:lvl9pPr marL="3429000" indent="-228600" algn="l" defTabSz="914400" rtl="0" eaLnBrk="1" latinLnBrk="0" hangingPunct="1">
        <a:lnSpc>
          <a:spcPct val="90000"/>
        </a:lnSpc>
        <a:spcBef>
          <a:spcPct val="30000"/>
        </a:spcBef>
        <a:buFont typeface="Arial" panose="020B0604020202020204" pitchFamily="34" charset="0"/>
        <a:buNone/>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164324"/>
            <a:ext cx="10515600" cy="2387600"/>
          </a:xfrm>
        </p:spPr>
        <p:txBody>
          <a:bodyPr anchor="ctr" anchorCtr="0">
            <a:normAutofit/>
          </a:bodyPr>
          <a:lstStyle/>
          <a:p>
            <a:r>
              <a:rPr lang="en-US" sz="4800" dirty="0">
                <a:solidFill>
                  <a:schemeClr val="bg1"/>
                </a:solidFill>
              </a:rPr>
              <a:t>Lunsford Primary School </a:t>
            </a:r>
            <a:br>
              <a:rPr lang="en-US" sz="4800" dirty="0">
                <a:solidFill>
                  <a:schemeClr val="bg1"/>
                </a:solidFill>
              </a:rPr>
            </a:br>
            <a:r>
              <a:rPr lang="en-US" sz="4800" dirty="0">
                <a:solidFill>
                  <a:schemeClr val="bg1"/>
                </a:solidFill>
              </a:rPr>
              <a:t>EYFS Parent </a:t>
            </a:r>
            <a:r>
              <a:rPr lang="en-US" sz="4800" dirty="0" err="1">
                <a:solidFill>
                  <a:schemeClr val="bg1"/>
                </a:solidFill>
              </a:rPr>
              <a:t>Questionairre</a:t>
            </a:r>
            <a:br>
              <a:rPr lang="en-US" sz="4800" dirty="0">
                <a:solidFill>
                  <a:schemeClr val="bg1"/>
                </a:solidFill>
              </a:rPr>
            </a:br>
            <a:endParaRPr lang="en-US" sz="4800" dirty="0">
              <a:solidFill>
                <a:schemeClr val="bg1"/>
              </a:solidFill>
            </a:endParaRPr>
          </a:p>
        </p:txBody>
      </p:sp>
      <p:sp>
        <p:nvSpPr>
          <p:cNvPr id="3" name="Subtitle 2"/>
          <p:cNvSpPr>
            <a:spLocks noGrp="1"/>
          </p:cNvSpPr>
          <p:nvPr>
            <p:ph type="subTitle" idx="4294967295"/>
          </p:nvPr>
        </p:nvSpPr>
        <p:spPr>
          <a:xfrm>
            <a:off x="855620" y="2933105"/>
            <a:ext cx="9582736" cy="1137793"/>
          </a:xfrm>
        </p:spPr>
        <p:txBody>
          <a:bodyPr>
            <a:normAutofit/>
          </a:bodyPr>
          <a:lstStyle/>
          <a:p>
            <a:pPr marL="0" indent="0">
              <a:buNone/>
            </a:pPr>
            <a:r>
              <a:rPr lang="en-US" sz="2400" dirty="0">
                <a:solidFill>
                  <a:schemeClr val="bg1"/>
                </a:solidFill>
                <a:latin typeface="+mj-lt"/>
              </a:rPr>
              <a:t>March 2023 </a:t>
            </a:r>
          </a:p>
        </p:txBody>
      </p:sp>
      <p:pic>
        <p:nvPicPr>
          <p:cNvPr id="6" name="Picture 5">
            <a:extLst>
              <a:ext uri="{FF2B5EF4-FFF2-40B4-BE49-F238E27FC236}">
                <a16:creationId xmlns:a16="http://schemas.microsoft.com/office/drawing/2014/main" id="{781F191A-9EA7-4DF6-9613-2C0CBBC04D24}"/>
              </a:ext>
            </a:extLst>
          </p:cNvPr>
          <p:cNvPicPr>
            <a:picLocks noChangeAspect="1"/>
          </p:cNvPicPr>
          <p:nvPr/>
        </p:nvPicPr>
        <p:blipFill>
          <a:blip r:embed="rId3"/>
          <a:stretch>
            <a:fillRect/>
          </a:stretch>
        </p:blipFill>
        <p:spPr>
          <a:xfrm>
            <a:off x="7797334" y="2933105"/>
            <a:ext cx="2345006" cy="3052482"/>
          </a:xfrm>
          <a:prstGeom prst="rect">
            <a:avLst/>
          </a:prstGeom>
        </p:spPr>
      </p:pic>
    </p:spTree>
    <p:extLst>
      <p:ext uri="{BB962C8B-B14F-4D97-AF65-F5344CB8AC3E}">
        <p14:creationId xmlns:p14="http://schemas.microsoft.com/office/powerpoint/2010/main" val="2471807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Autofit/>
          </a:bodyPr>
          <a:lstStyle/>
          <a:p>
            <a:endParaRPr lang="en-US" b="1" i="1" dirty="0">
              <a:latin typeface="Segoe UI Light" panose="020B0502040204020203" pitchFamily="34" charset="0"/>
              <a:cs typeface="Segoe UI Light" panose="020B0502040204020203" pitchFamily="34" charset="0"/>
            </a:endParaRPr>
          </a:p>
        </p:txBody>
      </p:sp>
      <p:sp>
        <p:nvSpPr>
          <p:cNvPr id="38" name="Content Placeholder 17"/>
          <p:cNvSpPr txBox="1">
            <a:spLocks/>
          </p:cNvSpPr>
          <p:nvPr/>
        </p:nvSpPr>
        <p:spPr>
          <a:xfrm>
            <a:off x="541608" y="1524708"/>
            <a:ext cx="8118297" cy="4526468"/>
          </a:xfrm>
          <a:prstGeom prst="rect">
            <a:avLst/>
          </a:prstGeom>
        </p:spPr>
        <p:txBody>
          <a:bodyPr vert="horz" lIns="91440" tIns="45720" rIns="91440" bIns="45720" rtlCol="0">
            <a:normAutofit lnSpcReduction="10000"/>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lvl="0" indent="0">
              <a:lnSpc>
                <a:spcPct val="100000"/>
              </a:lnSpc>
              <a:spcAft>
                <a:spcPts val="600"/>
              </a:spcAft>
              <a:buNone/>
              <a:defRPr/>
            </a:pPr>
            <a:r>
              <a:rPr lang="en-US" sz="2000" dirty="0">
                <a:latin typeface="Segoe UI" panose="020B0502040204020203" pitchFamily="34" charset="0"/>
                <a:cs typeface="Segoe UI" panose="020B0502040204020203" pitchFamily="34" charset="0"/>
              </a:rPr>
              <a:t>25 out of 30 parents/ </a:t>
            </a:r>
            <a:r>
              <a:rPr lang="en-US" sz="2000" dirty="0" err="1">
                <a:latin typeface="Segoe UI" panose="020B0502040204020203" pitchFamily="34" charset="0"/>
                <a:cs typeface="Segoe UI" panose="020B0502040204020203" pitchFamily="34" charset="0"/>
              </a:rPr>
              <a:t>carers</a:t>
            </a:r>
            <a:r>
              <a:rPr lang="en-US" sz="2000" dirty="0">
                <a:latin typeface="Segoe UI" panose="020B0502040204020203" pitchFamily="34" charset="0"/>
                <a:cs typeface="Segoe UI" panose="020B0502040204020203" pitchFamily="34" charset="0"/>
              </a:rPr>
              <a:t> completed the form – 83% of all parents in Panda Class – thank you so much for your feedback</a:t>
            </a:r>
          </a:p>
          <a:p>
            <a:pPr marL="0" lvl="0" indent="0">
              <a:lnSpc>
                <a:spcPct val="100000"/>
              </a:lnSpc>
              <a:spcAft>
                <a:spcPts val="600"/>
              </a:spcAft>
              <a:buNone/>
              <a:defRPr/>
            </a:pPr>
            <a:endParaRPr lang="en-US" sz="2000" dirty="0">
              <a:latin typeface="Segoe UI" panose="020B0502040204020203" pitchFamily="34" charset="0"/>
              <a:cs typeface="Segoe UI" panose="020B0502040204020203" pitchFamily="34" charset="0"/>
            </a:endParaRPr>
          </a:p>
          <a:p>
            <a:pPr>
              <a:lnSpc>
                <a:spcPct val="100000"/>
              </a:lnSpc>
            </a:pPr>
            <a:r>
              <a:rPr lang="en-US" sz="2000" dirty="0"/>
              <a:t>“</a:t>
            </a:r>
            <a:r>
              <a:rPr lang="en-150" sz="2000" i="1" dirty="0"/>
              <a:t>My child has been very happy and is very positive to go to school</a:t>
            </a:r>
            <a:r>
              <a:rPr lang="en-US" sz="2000" i="1" dirty="0"/>
              <a:t>.”</a:t>
            </a:r>
            <a:endParaRPr lang="en-150" sz="2000" i="1" dirty="0"/>
          </a:p>
          <a:p>
            <a:pPr marL="0" indent="0">
              <a:lnSpc>
                <a:spcPct val="100000"/>
              </a:lnSpc>
              <a:buNone/>
            </a:pPr>
            <a:endParaRPr lang="en-150" sz="2000" i="1" dirty="0"/>
          </a:p>
          <a:p>
            <a:pPr>
              <a:lnSpc>
                <a:spcPct val="100000"/>
              </a:lnSpc>
            </a:pPr>
            <a:r>
              <a:rPr lang="en-US" sz="2000" i="1" dirty="0"/>
              <a:t>“</a:t>
            </a:r>
            <a:r>
              <a:rPr lang="en-150" sz="2000" i="1" dirty="0"/>
              <a:t>My child has settled really well into school life at Lunsford. The transitions they have had have been well planned and handled and despite a change of building and teacher within the first 3 terms he has remained settled and loved every day at school. The provision seems wide and varied and he has made good progress across all areas of learning. We are really happy with his start to formal education!</a:t>
            </a:r>
            <a:r>
              <a:rPr lang="en-US" sz="2000" i="1" dirty="0"/>
              <a:t>”</a:t>
            </a:r>
            <a:endParaRPr lang="en-150" sz="2000" i="1" dirty="0"/>
          </a:p>
          <a:p>
            <a:pPr marL="0" lvl="0" indent="0">
              <a:lnSpc>
                <a:spcPct val="100000"/>
              </a:lnSpc>
              <a:spcAft>
                <a:spcPts val="600"/>
              </a:spcAft>
              <a:buNone/>
              <a:defRPr/>
            </a:pPr>
            <a:endParaRPr lang="en-US" dirty="0">
              <a:latin typeface="Segoe UI" panose="020B0502040204020203" pitchFamily="34" charset="0"/>
              <a:cs typeface="Segoe UI" panose="020B0502040204020203" pitchFamily="34" charset="0"/>
            </a:endParaRPr>
          </a:p>
        </p:txBody>
      </p:sp>
      <p:pic>
        <p:nvPicPr>
          <p:cNvPr id="3" name="Picture 2">
            <a:extLst>
              <a:ext uri="{FF2B5EF4-FFF2-40B4-BE49-F238E27FC236}">
                <a16:creationId xmlns:a16="http://schemas.microsoft.com/office/drawing/2014/main" id="{FD9DD7D7-36AD-493C-9DDB-4DA5CC7E9BFF}"/>
              </a:ext>
            </a:extLst>
          </p:cNvPr>
          <p:cNvPicPr>
            <a:picLocks noChangeAspect="1"/>
          </p:cNvPicPr>
          <p:nvPr/>
        </p:nvPicPr>
        <p:blipFill>
          <a:blip r:embed="rId2"/>
          <a:stretch>
            <a:fillRect/>
          </a:stretch>
        </p:blipFill>
        <p:spPr>
          <a:xfrm>
            <a:off x="8791211" y="1600200"/>
            <a:ext cx="2809875" cy="3657600"/>
          </a:xfrm>
          <a:prstGeom prst="rect">
            <a:avLst/>
          </a:prstGeom>
        </p:spPr>
      </p:pic>
    </p:spTree>
    <p:extLst>
      <p:ext uri="{BB962C8B-B14F-4D97-AF65-F5344CB8AC3E}">
        <p14:creationId xmlns:p14="http://schemas.microsoft.com/office/powerpoint/2010/main" val="34576161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i="1" dirty="0">
                <a:latin typeface="Segoe UI Light" panose="020B0502040204020203" pitchFamily="34" charset="0"/>
                <a:cs typeface="Segoe UI Light" panose="020B0502040204020203" pitchFamily="34" charset="0"/>
              </a:rPr>
              <a:t>Key highlights from questionnaire </a:t>
            </a:r>
            <a:endParaRPr lang="en-US" dirty="0">
              <a:latin typeface="Segoe UI Light" panose="020B0502040204020203" pitchFamily="34" charset="0"/>
              <a:cs typeface="Segoe UI Light" panose="020B0502040204020203" pitchFamily="34" charset="0"/>
            </a:endParaRPr>
          </a:p>
        </p:txBody>
      </p:sp>
      <p:sp>
        <p:nvSpPr>
          <p:cNvPr id="25" name="Content Placeholder 17"/>
          <p:cNvSpPr txBox="1">
            <a:spLocks/>
          </p:cNvSpPr>
          <p:nvPr/>
        </p:nvSpPr>
        <p:spPr>
          <a:xfrm>
            <a:off x="1404685" y="1885612"/>
            <a:ext cx="5110161" cy="471149"/>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2000"/>
              </a:spcAft>
              <a:buNone/>
            </a:pPr>
            <a:endParaRPr lang="en-US" dirty="0">
              <a:latin typeface="Segoe UI" panose="020B0502040204020203" pitchFamily="34" charset="0"/>
              <a:cs typeface="Segoe UI" panose="020B0502040204020203" pitchFamily="34" charset="0"/>
            </a:endParaRPr>
          </a:p>
        </p:txBody>
      </p:sp>
      <p:grpSp>
        <p:nvGrpSpPr>
          <p:cNvPr id="18" name="Group 17" descr="Small circle with number 1 inside  indicating step 1"/>
          <p:cNvGrpSpPr/>
          <p:nvPr/>
        </p:nvGrpSpPr>
        <p:grpSpPr bwMode="blackWhite">
          <a:xfrm>
            <a:off x="531552" y="1917997"/>
            <a:ext cx="558179" cy="409838"/>
            <a:chOff x="6953426" y="711274"/>
            <a:chExt cx="558179" cy="409838"/>
          </a:xfrm>
        </p:grpSpPr>
        <p:sp>
          <p:nvSpPr>
            <p:cNvPr id="19" name="Oval 18" descr="Small circle"/>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descr="Number 1"/>
            <p:cNvSpPr txBox="1">
              <a:spLocks noChangeAspect="1"/>
            </p:cNvSpPr>
            <p:nvPr/>
          </p:nvSpPr>
          <p:spPr bwMode="blackWhite">
            <a:xfrm>
              <a:off x="6953426" y="727564"/>
              <a:ext cx="558179" cy="369332"/>
            </a:xfrm>
            <a:prstGeom prst="rect">
              <a:avLst/>
            </a:prstGeom>
            <a:noFill/>
          </p:spPr>
          <p:txBody>
            <a:bodyPr wrap="square" rtlCol="0">
              <a:spAutoFit/>
            </a:bodyPr>
            <a:lstStyle/>
            <a:p>
              <a:pPr algn="ctr"/>
              <a:r>
                <a:rPr lang="en-US" dirty="0">
                  <a:solidFill>
                    <a:schemeClr val="bg1"/>
                  </a:solidFill>
                  <a:latin typeface="Segoe UI Semibold" panose="020B0702040204020203" pitchFamily="34" charset="0"/>
                  <a:cs typeface="Segoe UI Semibold" panose="020B0702040204020203" pitchFamily="34" charset="0"/>
                </a:rPr>
                <a:t>1</a:t>
              </a:r>
            </a:p>
          </p:txBody>
        </p:sp>
      </p:grpSp>
      <p:sp>
        <p:nvSpPr>
          <p:cNvPr id="21" name="Content Placeholder 17"/>
          <p:cNvSpPr txBox="1">
            <a:spLocks/>
          </p:cNvSpPr>
          <p:nvPr/>
        </p:nvSpPr>
        <p:spPr>
          <a:xfrm>
            <a:off x="1084676" y="1957473"/>
            <a:ext cx="4585731" cy="596551"/>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lvl="0" indent="0">
              <a:spcAft>
                <a:spcPts val="600"/>
              </a:spcAft>
              <a:buNone/>
              <a:defRPr/>
            </a:pPr>
            <a:r>
              <a:rPr lang="en-US" dirty="0">
                <a:solidFill>
                  <a:prstClr val="black">
                    <a:lumMod val="75000"/>
                    <a:lumOff val="25000"/>
                  </a:prstClr>
                </a:solidFill>
                <a:cs typeface="Segoe UI"/>
              </a:rPr>
              <a:t>100% of respondents stated that my child feels safe in Reception</a:t>
            </a:r>
          </a:p>
        </p:txBody>
      </p:sp>
      <p:grpSp>
        <p:nvGrpSpPr>
          <p:cNvPr id="33" name="Group 32" descr="Small circle with number 2 inside  indicating step 2"/>
          <p:cNvGrpSpPr/>
          <p:nvPr/>
        </p:nvGrpSpPr>
        <p:grpSpPr bwMode="blackWhite">
          <a:xfrm>
            <a:off x="531552" y="2804257"/>
            <a:ext cx="558179" cy="409838"/>
            <a:chOff x="6953426" y="711274"/>
            <a:chExt cx="558179" cy="409838"/>
          </a:xfrm>
        </p:grpSpPr>
        <p:sp>
          <p:nvSpPr>
            <p:cNvPr id="34" name="Oval 33" descr="Small circle"/>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extBox 34" descr="Number 2"/>
            <p:cNvSpPr txBox="1">
              <a:spLocks noChangeAspect="1"/>
            </p:cNvSpPr>
            <p:nvPr/>
          </p:nvSpPr>
          <p:spPr bwMode="blackWhite">
            <a:xfrm>
              <a:off x="6953426" y="727564"/>
              <a:ext cx="558179" cy="369332"/>
            </a:xfrm>
            <a:prstGeom prst="rect">
              <a:avLst/>
            </a:prstGeom>
            <a:noFill/>
          </p:spPr>
          <p:txBody>
            <a:bodyPr wrap="square" rtlCol="0">
              <a:spAutoFit/>
            </a:bodyPr>
            <a:lstStyle/>
            <a:p>
              <a:pPr algn="ctr"/>
              <a:r>
                <a:rPr lang="en-US" dirty="0">
                  <a:solidFill>
                    <a:schemeClr val="bg1"/>
                  </a:solidFill>
                  <a:latin typeface="Segoe UI Semibold" panose="020B0702040204020203" pitchFamily="34" charset="0"/>
                  <a:cs typeface="Segoe UI Semibold" panose="020B0702040204020203" pitchFamily="34" charset="0"/>
                </a:rPr>
                <a:t>2</a:t>
              </a:r>
            </a:p>
          </p:txBody>
        </p:sp>
      </p:grpSp>
      <p:sp>
        <p:nvSpPr>
          <p:cNvPr id="36" name="Content Placeholder 17"/>
          <p:cNvSpPr txBox="1">
            <a:spLocks/>
          </p:cNvSpPr>
          <p:nvPr/>
        </p:nvSpPr>
        <p:spPr>
          <a:xfrm>
            <a:off x="1056513" y="2880548"/>
            <a:ext cx="4504252" cy="1065817"/>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lvl="0" indent="0">
              <a:spcAft>
                <a:spcPts val="2000"/>
              </a:spcAft>
              <a:buNone/>
              <a:defRPr/>
            </a:pPr>
            <a:r>
              <a:rPr lang="en-US" dirty="0">
                <a:solidFill>
                  <a:prstClr val="black">
                    <a:lumMod val="75000"/>
                    <a:lumOff val="25000"/>
                  </a:prstClr>
                </a:solidFill>
                <a:latin typeface="Segoe UI" panose="020B0502040204020203" pitchFamily="34" charset="0"/>
                <a:cs typeface="Segoe UI" panose="020B0502040204020203" pitchFamily="34" charset="0"/>
              </a:rPr>
              <a:t>100% of respondents stated that my child makes good progress in Reception </a:t>
            </a:r>
          </a:p>
        </p:txBody>
      </p:sp>
      <p:grpSp>
        <p:nvGrpSpPr>
          <p:cNvPr id="22" name="Group 21" descr="Small circle with number 3 inside  indicating step 3"/>
          <p:cNvGrpSpPr/>
          <p:nvPr/>
        </p:nvGrpSpPr>
        <p:grpSpPr bwMode="blackWhite">
          <a:xfrm>
            <a:off x="513146" y="4192264"/>
            <a:ext cx="558179" cy="409838"/>
            <a:chOff x="6953426" y="711274"/>
            <a:chExt cx="558179" cy="409838"/>
          </a:xfrm>
        </p:grpSpPr>
        <p:sp>
          <p:nvSpPr>
            <p:cNvPr id="24" name="Oval 23" descr="Small circle"/>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extBox 29" descr="Number 3"/>
            <p:cNvSpPr txBox="1">
              <a:spLocks noChangeAspect="1"/>
            </p:cNvSpPr>
            <p:nvPr/>
          </p:nvSpPr>
          <p:spPr bwMode="blackWhite">
            <a:xfrm>
              <a:off x="6953426" y="727564"/>
              <a:ext cx="558179" cy="369332"/>
            </a:xfrm>
            <a:prstGeom prst="rect">
              <a:avLst/>
            </a:prstGeom>
            <a:noFill/>
          </p:spPr>
          <p:txBody>
            <a:bodyPr wrap="square" rtlCol="0">
              <a:spAutoFit/>
            </a:bodyPr>
            <a:lstStyle/>
            <a:p>
              <a:pPr algn="ctr"/>
              <a:r>
                <a:rPr lang="en-US" dirty="0">
                  <a:solidFill>
                    <a:schemeClr val="bg1"/>
                  </a:solidFill>
                  <a:latin typeface="Segoe UI Semibold" panose="020B0702040204020203" pitchFamily="34" charset="0"/>
                  <a:cs typeface="Segoe UI Semibold" panose="020B0702040204020203" pitchFamily="34" charset="0"/>
                </a:rPr>
                <a:t>3</a:t>
              </a:r>
            </a:p>
          </p:txBody>
        </p:sp>
      </p:grpSp>
      <p:sp>
        <p:nvSpPr>
          <p:cNvPr id="32" name="Content Placeholder 17"/>
          <p:cNvSpPr txBox="1">
            <a:spLocks/>
          </p:cNvSpPr>
          <p:nvPr/>
        </p:nvSpPr>
        <p:spPr>
          <a:xfrm>
            <a:off x="1056513" y="4236460"/>
            <a:ext cx="4504252" cy="761144"/>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lvl="0" indent="0">
              <a:spcAft>
                <a:spcPts val="600"/>
              </a:spcAft>
              <a:buNone/>
              <a:defRPr/>
            </a:pPr>
            <a:endParaRPr lang="en-US" dirty="0">
              <a:solidFill>
                <a:prstClr val="black">
                  <a:lumMod val="75000"/>
                  <a:lumOff val="25000"/>
                </a:prstClr>
              </a:solidFill>
              <a:cs typeface="Segoe UI"/>
            </a:endParaRPr>
          </a:p>
        </p:txBody>
      </p:sp>
      <p:grpSp>
        <p:nvGrpSpPr>
          <p:cNvPr id="37" name="Group 36" descr="Small circle with number 4 inside  indicating step 4"/>
          <p:cNvGrpSpPr/>
          <p:nvPr/>
        </p:nvGrpSpPr>
        <p:grpSpPr bwMode="blackWhite">
          <a:xfrm>
            <a:off x="531552" y="5137379"/>
            <a:ext cx="558179" cy="409838"/>
            <a:chOff x="6953426" y="711274"/>
            <a:chExt cx="558179" cy="409838"/>
          </a:xfrm>
        </p:grpSpPr>
        <p:sp>
          <p:nvSpPr>
            <p:cNvPr id="38" name="Oval 37" descr="Small circle"/>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extBox 38" descr="Number 4"/>
            <p:cNvSpPr txBox="1">
              <a:spLocks noChangeAspect="1"/>
            </p:cNvSpPr>
            <p:nvPr/>
          </p:nvSpPr>
          <p:spPr bwMode="blackWhite">
            <a:xfrm>
              <a:off x="6953426" y="727564"/>
              <a:ext cx="558179" cy="369332"/>
            </a:xfrm>
            <a:prstGeom prst="rect">
              <a:avLst/>
            </a:prstGeom>
            <a:noFill/>
          </p:spPr>
          <p:txBody>
            <a:bodyPr wrap="square" rtlCol="0">
              <a:spAutoFit/>
            </a:bodyPr>
            <a:lstStyle/>
            <a:p>
              <a:pPr algn="ctr"/>
              <a:r>
                <a:rPr lang="en-US" dirty="0">
                  <a:solidFill>
                    <a:schemeClr val="bg1"/>
                  </a:solidFill>
                  <a:latin typeface="Segoe UI Semibold" panose="020B0702040204020203" pitchFamily="34" charset="0"/>
                  <a:cs typeface="Segoe UI Semibold" panose="020B0702040204020203" pitchFamily="34" charset="0"/>
                </a:rPr>
                <a:t>4</a:t>
              </a:r>
            </a:p>
          </p:txBody>
        </p:sp>
      </p:grpSp>
      <p:sp>
        <p:nvSpPr>
          <p:cNvPr id="40" name="Content Placeholder 17"/>
          <p:cNvSpPr txBox="1">
            <a:spLocks/>
          </p:cNvSpPr>
          <p:nvPr/>
        </p:nvSpPr>
        <p:spPr>
          <a:xfrm>
            <a:off x="1056513" y="5177572"/>
            <a:ext cx="4504252" cy="563538"/>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lvl="0" indent="0">
              <a:spcAft>
                <a:spcPts val="2000"/>
              </a:spcAft>
              <a:buNone/>
              <a:defRPr/>
            </a:pPr>
            <a:endParaRPr lang="en-US" dirty="0">
              <a:solidFill>
                <a:prstClr val="black">
                  <a:lumMod val="75000"/>
                  <a:lumOff val="25000"/>
                </a:prstClr>
              </a:solidFill>
              <a:latin typeface="Segoe UI" panose="020B0502040204020203" pitchFamily="34" charset="0"/>
              <a:cs typeface="Segoe UI" panose="020B0502040204020203" pitchFamily="34" charset="0"/>
            </a:endParaRPr>
          </a:p>
        </p:txBody>
      </p:sp>
      <p:sp>
        <p:nvSpPr>
          <p:cNvPr id="26" name="Content Placeholder 17">
            <a:extLst>
              <a:ext uri="{FF2B5EF4-FFF2-40B4-BE49-F238E27FC236}">
                <a16:creationId xmlns:a16="http://schemas.microsoft.com/office/drawing/2014/main" id="{40E36E92-15E3-4D21-8EF6-D672BCF4B690}"/>
              </a:ext>
            </a:extLst>
          </p:cNvPr>
          <p:cNvSpPr txBox="1">
            <a:spLocks/>
          </p:cNvSpPr>
          <p:nvPr/>
        </p:nvSpPr>
        <p:spPr>
          <a:xfrm>
            <a:off x="1166155" y="4139633"/>
            <a:ext cx="4504252" cy="563538"/>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lvl="0" indent="0">
              <a:spcAft>
                <a:spcPts val="2000"/>
              </a:spcAft>
              <a:buNone/>
              <a:defRPr/>
            </a:pPr>
            <a:r>
              <a:rPr lang="en-US" dirty="0">
                <a:solidFill>
                  <a:prstClr val="black">
                    <a:lumMod val="75000"/>
                    <a:lumOff val="25000"/>
                  </a:prstClr>
                </a:solidFill>
                <a:latin typeface="Segoe UI" panose="020B0502040204020203" pitchFamily="34" charset="0"/>
                <a:cs typeface="Segoe UI" panose="020B0502040204020203" pitchFamily="34" charset="0"/>
              </a:rPr>
              <a:t>100% of respondents stated that my child is well looked after in Reception </a:t>
            </a:r>
          </a:p>
        </p:txBody>
      </p:sp>
      <p:sp>
        <p:nvSpPr>
          <p:cNvPr id="27" name="Content Placeholder 17">
            <a:extLst>
              <a:ext uri="{FF2B5EF4-FFF2-40B4-BE49-F238E27FC236}">
                <a16:creationId xmlns:a16="http://schemas.microsoft.com/office/drawing/2014/main" id="{BA029D26-B911-4FB6-B650-E934FC119218}"/>
              </a:ext>
            </a:extLst>
          </p:cNvPr>
          <p:cNvSpPr txBox="1">
            <a:spLocks/>
          </p:cNvSpPr>
          <p:nvPr/>
        </p:nvSpPr>
        <p:spPr>
          <a:xfrm>
            <a:off x="1166155" y="5018231"/>
            <a:ext cx="4504252" cy="563538"/>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lvl="0" indent="0">
              <a:spcAft>
                <a:spcPts val="2000"/>
              </a:spcAft>
              <a:buNone/>
              <a:defRPr/>
            </a:pPr>
            <a:r>
              <a:rPr lang="en-US" dirty="0">
                <a:solidFill>
                  <a:prstClr val="black">
                    <a:lumMod val="75000"/>
                    <a:lumOff val="25000"/>
                  </a:prstClr>
                </a:solidFill>
                <a:latin typeface="Segoe UI" panose="020B0502040204020203" pitchFamily="34" charset="0"/>
                <a:cs typeface="Segoe UI" panose="020B0502040204020203" pitchFamily="34" charset="0"/>
              </a:rPr>
              <a:t>100% of respondents stated that my child is taught well in Reception </a:t>
            </a:r>
          </a:p>
        </p:txBody>
      </p:sp>
    </p:spTree>
    <p:extLst>
      <p:ext uri="{BB962C8B-B14F-4D97-AF65-F5344CB8AC3E}">
        <p14:creationId xmlns:p14="http://schemas.microsoft.com/office/powerpoint/2010/main" val="110700175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latin typeface="Segoe UI Light" panose="020B0502040204020203" pitchFamily="34" charset="0"/>
                <a:cs typeface="Segoe UI Light" panose="020B0502040204020203" pitchFamily="34" charset="0"/>
              </a:rPr>
              <a:t>Parental comments:</a:t>
            </a:r>
          </a:p>
        </p:txBody>
      </p:sp>
      <p:sp>
        <p:nvSpPr>
          <p:cNvPr id="5" name="Content Placeholder 4"/>
          <p:cNvSpPr>
            <a:spLocks noGrp="1"/>
          </p:cNvSpPr>
          <p:nvPr>
            <p:ph sz="half" idx="4294967295"/>
          </p:nvPr>
        </p:nvSpPr>
        <p:spPr>
          <a:xfrm>
            <a:off x="645459" y="1807528"/>
            <a:ext cx="4557164" cy="4700847"/>
          </a:xfrm>
        </p:spPr>
        <p:txBody>
          <a:bodyPr vert="horz" lIns="91440" tIns="45720" rIns="91440" bIns="45720" rtlCol="0">
            <a:normAutofit fontScale="62500" lnSpcReduction="20000"/>
          </a:bodyPr>
          <a:lstStyle/>
          <a:p>
            <a:r>
              <a:rPr lang="en-US" sz="2600" dirty="0"/>
              <a:t>“(</a:t>
            </a:r>
            <a:r>
              <a:rPr lang="en-US" sz="2600" b="1" i="1" dirty="0"/>
              <a:t>My son</a:t>
            </a:r>
            <a:r>
              <a:rPr lang="en-US" sz="2600" dirty="0"/>
              <a:t>)</a:t>
            </a:r>
            <a:r>
              <a:rPr lang="en-150" sz="2600" dirty="0"/>
              <a:t> is really enjoying his time in reception and has really warmed to Mrs Pring. We love to hear all about the adventures and learning that happens in class and Jack is thriving. Mrs Pring and Mrs Bruckin go above and beyond to offer exciting learning opportunities through play and deliver them with great energy and enthusiasm, thank you :)  Tapestry is a great tool to keep parents up to date and Mrs Pring is fantastic at sharing lots with the families.   Thank you for all your hard work and dedication :)</a:t>
            </a:r>
            <a:r>
              <a:rPr lang="en-US" sz="2600" dirty="0"/>
              <a:t>”</a:t>
            </a:r>
            <a:endParaRPr lang="en-150" sz="2600" dirty="0"/>
          </a:p>
          <a:p>
            <a:r>
              <a:rPr lang="en-150" sz="2600" dirty="0"/>
              <a:t> </a:t>
            </a:r>
          </a:p>
          <a:p>
            <a:pPr marL="0" indent="0">
              <a:lnSpc>
                <a:spcPts val="1800"/>
              </a:lnSpc>
              <a:spcBef>
                <a:spcPts val="1000"/>
              </a:spcBef>
              <a:spcAft>
                <a:spcPts val="600"/>
              </a:spcAft>
              <a:buNone/>
            </a:pPr>
            <a:endParaRPr lang="en-US" sz="1200" dirty="0">
              <a:solidFill>
                <a:prstClr val="black">
                  <a:lumMod val="75000"/>
                  <a:lumOff val="25000"/>
                </a:prstClr>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95803687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latin typeface="Segoe UI Light" panose="020B0502040204020203" pitchFamily="34" charset="0"/>
                <a:cs typeface="Segoe UI Light" panose="020B0502040204020203" pitchFamily="34" charset="0"/>
              </a:rPr>
              <a:t>Results: </a:t>
            </a:r>
          </a:p>
        </p:txBody>
      </p:sp>
      <p:sp>
        <p:nvSpPr>
          <p:cNvPr id="25" name="Content Placeholder 17"/>
          <p:cNvSpPr txBox="1">
            <a:spLocks/>
          </p:cNvSpPr>
          <p:nvPr/>
        </p:nvSpPr>
        <p:spPr>
          <a:xfrm>
            <a:off x="1066038" y="2936927"/>
            <a:ext cx="2651153" cy="1456101"/>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2000"/>
              </a:spcAft>
              <a:buNone/>
            </a:pPr>
            <a:endParaRPr lang="en-US" dirty="0">
              <a:solidFill>
                <a:prstClr val="black">
                  <a:lumMod val="75000"/>
                  <a:lumOff val="25000"/>
                </a:prstClr>
              </a:solidFill>
              <a:latin typeface="Segoe UI" panose="020B0502040204020203" pitchFamily="34" charset="0"/>
              <a:cs typeface="Segoe UI" panose="020B0502040204020203" pitchFamily="34" charset="0"/>
            </a:endParaRPr>
          </a:p>
        </p:txBody>
      </p:sp>
      <p:sp>
        <p:nvSpPr>
          <p:cNvPr id="17" name="Content Placeholder 17"/>
          <p:cNvSpPr txBox="1">
            <a:spLocks/>
          </p:cNvSpPr>
          <p:nvPr/>
        </p:nvSpPr>
        <p:spPr>
          <a:xfrm>
            <a:off x="628962" y="5832234"/>
            <a:ext cx="3449878" cy="692907"/>
          </a:xfrm>
          <a:prstGeom prst="rect">
            <a:avLst/>
          </a:prstGeom>
        </p:spPr>
        <p:txBody>
          <a:bodyPr vert="horz" lIns="91440" tIns="45720" rIns="91440" bIns="45720" rtlCol="0">
            <a:normAutofit/>
          </a:bodyPr>
          <a:lstStyle>
            <a:lvl1pPr marL="2286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1pPr>
            <a:lvl2pPr marL="6858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2pPr>
            <a:lvl3pPr marL="11430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3pPr>
            <a:lvl4pPr marL="16002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smtClean="0">
                <a:solidFill>
                  <a:schemeClr val="tx1">
                    <a:lumMod val="75000"/>
                    <a:lumOff val="25000"/>
                  </a:schemeClr>
                </a:solidFill>
                <a:latin typeface="+mn-lt"/>
                <a:ea typeface="+mn-ea"/>
                <a:cs typeface="+mn-cs"/>
              </a:defRPr>
            </a:lvl4pPr>
            <a:lvl5pPr marL="2057400" indent="-228600" algn="l" defTabSz="914400" rtl="0" eaLnBrk="1" latinLnBrk="0" hangingPunct="1">
              <a:lnSpc>
                <a:spcPts val="1800"/>
              </a:lnSpc>
              <a:spcBef>
                <a:spcPts val="1000"/>
              </a:spcBef>
              <a:spcAft>
                <a:spcPts val="1000"/>
              </a:spcAft>
              <a:buFont typeface="Arial" panose="020B0604020202020204" pitchFamily="34" charset="0"/>
              <a:buChar char="•"/>
              <a:defRPr lang="en-US" sz="12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spcAft>
                <a:spcPts val="2000"/>
              </a:spcAft>
              <a:buNone/>
            </a:pPr>
            <a:r>
              <a:rPr lang="en-US" dirty="0">
                <a:solidFill>
                  <a:prstClr val="black">
                    <a:lumMod val="75000"/>
                    <a:lumOff val="25000"/>
                  </a:prstClr>
                </a:solidFill>
              </a:rPr>
              <a:t>.</a:t>
            </a:r>
          </a:p>
        </p:txBody>
      </p:sp>
      <p:pic>
        <p:nvPicPr>
          <p:cNvPr id="4" name="Picture 3">
            <a:extLst>
              <a:ext uri="{FF2B5EF4-FFF2-40B4-BE49-F238E27FC236}">
                <a16:creationId xmlns:a16="http://schemas.microsoft.com/office/drawing/2014/main" id="{A22B8B3B-4C4F-4699-AB21-520016B68A6C}"/>
              </a:ext>
            </a:extLst>
          </p:cNvPr>
          <p:cNvPicPr>
            <a:picLocks noChangeAspect="1"/>
          </p:cNvPicPr>
          <p:nvPr/>
        </p:nvPicPr>
        <p:blipFill>
          <a:blip r:embed="rId2"/>
          <a:stretch>
            <a:fillRect/>
          </a:stretch>
        </p:blipFill>
        <p:spPr>
          <a:xfrm>
            <a:off x="628962" y="1488234"/>
            <a:ext cx="5349684" cy="4921709"/>
          </a:xfrm>
          <a:prstGeom prst="rect">
            <a:avLst/>
          </a:prstGeom>
        </p:spPr>
      </p:pic>
      <p:pic>
        <p:nvPicPr>
          <p:cNvPr id="7" name="Picture 6">
            <a:extLst>
              <a:ext uri="{FF2B5EF4-FFF2-40B4-BE49-F238E27FC236}">
                <a16:creationId xmlns:a16="http://schemas.microsoft.com/office/drawing/2014/main" id="{BC737F15-0E54-452D-9021-9EAC00903284}"/>
              </a:ext>
            </a:extLst>
          </p:cNvPr>
          <p:cNvPicPr>
            <a:picLocks noChangeAspect="1"/>
          </p:cNvPicPr>
          <p:nvPr/>
        </p:nvPicPr>
        <p:blipFill>
          <a:blip r:embed="rId3"/>
          <a:stretch>
            <a:fillRect/>
          </a:stretch>
        </p:blipFill>
        <p:spPr>
          <a:xfrm>
            <a:off x="6716222" y="2672591"/>
            <a:ext cx="4846816" cy="2544867"/>
          </a:xfrm>
          <a:prstGeom prst="rect">
            <a:avLst/>
          </a:prstGeom>
        </p:spPr>
      </p:pic>
    </p:spTree>
    <p:extLst>
      <p:ext uri="{BB962C8B-B14F-4D97-AF65-F5344CB8AC3E}">
        <p14:creationId xmlns:p14="http://schemas.microsoft.com/office/powerpoint/2010/main" val="2596833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5CA08-A71D-41D4-9A83-16BE7F28B4DD}"/>
              </a:ext>
            </a:extLst>
          </p:cNvPr>
          <p:cNvSpPr>
            <a:spLocks noGrp="1"/>
          </p:cNvSpPr>
          <p:nvPr>
            <p:ph type="title"/>
          </p:nvPr>
        </p:nvSpPr>
        <p:spPr/>
        <p:txBody>
          <a:bodyPr/>
          <a:lstStyle/>
          <a:p>
            <a:r>
              <a:rPr lang="en-US" dirty="0"/>
              <a:t>Results:</a:t>
            </a:r>
            <a:endParaRPr lang="en-150" dirty="0"/>
          </a:p>
        </p:txBody>
      </p:sp>
      <p:pic>
        <p:nvPicPr>
          <p:cNvPr id="4" name="Content Placeholder 3">
            <a:extLst>
              <a:ext uri="{FF2B5EF4-FFF2-40B4-BE49-F238E27FC236}">
                <a16:creationId xmlns:a16="http://schemas.microsoft.com/office/drawing/2014/main" id="{1C7CE8E8-DC98-4624-8B12-E95CDEDD3C04}"/>
              </a:ext>
            </a:extLst>
          </p:cNvPr>
          <p:cNvPicPr>
            <a:picLocks noGrp="1" noChangeAspect="1"/>
          </p:cNvPicPr>
          <p:nvPr>
            <p:ph sz="quarter" idx="10"/>
          </p:nvPr>
        </p:nvPicPr>
        <p:blipFill>
          <a:blip r:embed="rId2"/>
          <a:stretch>
            <a:fillRect/>
          </a:stretch>
        </p:blipFill>
        <p:spPr>
          <a:xfrm>
            <a:off x="679834" y="1408206"/>
            <a:ext cx="3958046" cy="5100171"/>
          </a:xfrm>
          <a:prstGeom prst="rect">
            <a:avLst/>
          </a:prstGeom>
        </p:spPr>
      </p:pic>
      <p:pic>
        <p:nvPicPr>
          <p:cNvPr id="5" name="Picture 4">
            <a:extLst>
              <a:ext uri="{FF2B5EF4-FFF2-40B4-BE49-F238E27FC236}">
                <a16:creationId xmlns:a16="http://schemas.microsoft.com/office/drawing/2014/main" id="{67ED6B7F-5B4A-4E29-9979-EC9CA6F307CF}"/>
              </a:ext>
            </a:extLst>
          </p:cNvPr>
          <p:cNvPicPr>
            <a:picLocks noChangeAspect="1"/>
          </p:cNvPicPr>
          <p:nvPr/>
        </p:nvPicPr>
        <p:blipFill>
          <a:blip r:embed="rId3"/>
          <a:stretch>
            <a:fillRect/>
          </a:stretch>
        </p:blipFill>
        <p:spPr>
          <a:xfrm>
            <a:off x="6236695" y="1408206"/>
            <a:ext cx="3606552" cy="5097407"/>
          </a:xfrm>
          <a:prstGeom prst="rect">
            <a:avLst/>
          </a:prstGeom>
        </p:spPr>
      </p:pic>
    </p:spTree>
    <p:extLst>
      <p:ext uri="{BB962C8B-B14F-4D97-AF65-F5344CB8AC3E}">
        <p14:creationId xmlns:p14="http://schemas.microsoft.com/office/powerpoint/2010/main" val="27581740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5D16C-D7E2-458D-834F-CD0F2419BA5E}"/>
              </a:ext>
            </a:extLst>
          </p:cNvPr>
          <p:cNvSpPr>
            <a:spLocks noGrp="1"/>
          </p:cNvSpPr>
          <p:nvPr>
            <p:ph type="title"/>
          </p:nvPr>
        </p:nvSpPr>
        <p:spPr/>
        <p:txBody>
          <a:bodyPr/>
          <a:lstStyle/>
          <a:p>
            <a:r>
              <a:rPr lang="en-US" dirty="0"/>
              <a:t>Results: </a:t>
            </a:r>
            <a:endParaRPr lang="en-150" dirty="0"/>
          </a:p>
        </p:txBody>
      </p:sp>
      <p:pic>
        <p:nvPicPr>
          <p:cNvPr id="4" name="Content Placeholder 3">
            <a:extLst>
              <a:ext uri="{FF2B5EF4-FFF2-40B4-BE49-F238E27FC236}">
                <a16:creationId xmlns:a16="http://schemas.microsoft.com/office/drawing/2014/main" id="{D36762B9-6D59-4C4C-8B37-86BBC3C193F4}"/>
              </a:ext>
            </a:extLst>
          </p:cNvPr>
          <p:cNvPicPr>
            <a:picLocks noGrp="1" noChangeAspect="1"/>
          </p:cNvPicPr>
          <p:nvPr>
            <p:ph sz="quarter" idx="10"/>
          </p:nvPr>
        </p:nvPicPr>
        <p:blipFill>
          <a:blip r:embed="rId2"/>
          <a:stretch>
            <a:fillRect/>
          </a:stretch>
        </p:blipFill>
        <p:spPr>
          <a:xfrm>
            <a:off x="521207" y="1314076"/>
            <a:ext cx="3871920" cy="5338211"/>
          </a:xfrm>
          <a:prstGeom prst="rect">
            <a:avLst/>
          </a:prstGeom>
        </p:spPr>
      </p:pic>
      <p:pic>
        <p:nvPicPr>
          <p:cNvPr id="5" name="Picture 4">
            <a:extLst>
              <a:ext uri="{FF2B5EF4-FFF2-40B4-BE49-F238E27FC236}">
                <a16:creationId xmlns:a16="http://schemas.microsoft.com/office/drawing/2014/main" id="{76253458-8544-4C76-B103-A4E8E37D8472}"/>
              </a:ext>
            </a:extLst>
          </p:cNvPr>
          <p:cNvPicPr>
            <a:picLocks noChangeAspect="1"/>
          </p:cNvPicPr>
          <p:nvPr/>
        </p:nvPicPr>
        <p:blipFill>
          <a:blip r:embed="rId3"/>
          <a:stretch>
            <a:fillRect/>
          </a:stretch>
        </p:blipFill>
        <p:spPr>
          <a:xfrm>
            <a:off x="5657145" y="2365713"/>
            <a:ext cx="4954617" cy="2972770"/>
          </a:xfrm>
          <a:prstGeom prst="rect">
            <a:avLst/>
          </a:prstGeom>
        </p:spPr>
      </p:pic>
    </p:spTree>
    <p:extLst>
      <p:ext uri="{BB962C8B-B14F-4D97-AF65-F5344CB8AC3E}">
        <p14:creationId xmlns:p14="http://schemas.microsoft.com/office/powerpoint/2010/main" val="24531872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normAutofit/>
          </a:bodyPr>
          <a:lstStyle/>
          <a:p>
            <a:r>
              <a:rPr lang="en-US" dirty="0">
                <a:latin typeface="Segoe UI Light" panose="020B0502040204020203" pitchFamily="34" charset="0"/>
                <a:cs typeface="Segoe UI Light" panose="020B0502040204020203" pitchFamily="34" charset="0"/>
              </a:rPr>
              <a:t>Quotes from parents/ </a:t>
            </a:r>
            <a:r>
              <a:rPr lang="en-US" dirty="0" err="1">
                <a:latin typeface="Segoe UI Light" panose="020B0502040204020203" pitchFamily="34" charset="0"/>
                <a:cs typeface="Segoe UI Light" panose="020B0502040204020203" pitchFamily="34" charset="0"/>
              </a:rPr>
              <a:t>carers</a:t>
            </a:r>
            <a:r>
              <a:rPr lang="en-US" dirty="0">
                <a:latin typeface="Segoe UI Light" panose="020B0502040204020203" pitchFamily="34" charset="0"/>
                <a:cs typeface="Segoe UI Light" panose="020B0502040204020203" pitchFamily="34" charset="0"/>
              </a:rPr>
              <a:t>:</a:t>
            </a:r>
          </a:p>
        </p:txBody>
      </p:sp>
      <p:sp>
        <p:nvSpPr>
          <p:cNvPr id="5" name="Content Placeholder 4"/>
          <p:cNvSpPr>
            <a:spLocks noGrp="1"/>
          </p:cNvSpPr>
          <p:nvPr>
            <p:ph sz="half" idx="4294967295"/>
          </p:nvPr>
        </p:nvSpPr>
        <p:spPr>
          <a:xfrm>
            <a:off x="541611" y="2614427"/>
            <a:ext cx="9442648" cy="3978275"/>
          </a:xfrm>
        </p:spPr>
        <p:txBody>
          <a:bodyPr>
            <a:normAutofit/>
          </a:bodyPr>
          <a:lstStyle/>
          <a:p>
            <a:pPr marL="0" indent="0">
              <a:lnSpc>
                <a:spcPts val="3600"/>
              </a:lnSpc>
              <a:spcAft>
                <a:spcPts val="0"/>
              </a:spcAft>
              <a:buNone/>
            </a:pPr>
            <a:endParaRPr lang="en-US" sz="2000" dirty="0">
              <a:latin typeface="Segoe UI Light" panose="020B0502040204020203" pitchFamily="34" charset="0"/>
              <a:cs typeface="Segoe UI Light" panose="020B0502040204020203" pitchFamily="34" charset="0"/>
            </a:endParaRPr>
          </a:p>
          <a:p>
            <a:pPr marL="0" indent="0">
              <a:lnSpc>
                <a:spcPts val="3600"/>
              </a:lnSpc>
              <a:spcAft>
                <a:spcPts val="0"/>
              </a:spcAft>
              <a:buNone/>
            </a:pPr>
            <a:endParaRPr lang="en-US" sz="2000" dirty="0">
              <a:latin typeface="Segoe UI Light" panose="020B0502040204020203" pitchFamily="34" charset="0"/>
              <a:cs typeface="Segoe UI Light" panose="020B0502040204020203" pitchFamily="34" charset="0"/>
            </a:endParaRPr>
          </a:p>
        </p:txBody>
      </p:sp>
      <p:sp>
        <p:nvSpPr>
          <p:cNvPr id="3" name="Rectangle 2">
            <a:extLst>
              <a:ext uri="{FF2B5EF4-FFF2-40B4-BE49-F238E27FC236}">
                <a16:creationId xmlns:a16="http://schemas.microsoft.com/office/drawing/2014/main" id="{4439EA4C-4BD3-42FD-A2BD-E2A800E28810}"/>
              </a:ext>
            </a:extLst>
          </p:cNvPr>
          <p:cNvSpPr/>
          <p:nvPr/>
        </p:nvSpPr>
        <p:spPr>
          <a:xfrm>
            <a:off x="959223" y="2386042"/>
            <a:ext cx="10273553" cy="4856009"/>
          </a:xfrm>
          <a:prstGeom prst="rect">
            <a:avLst/>
          </a:prstGeom>
        </p:spPr>
        <p:txBody>
          <a:bodyPr wrap="square">
            <a:spAutoFit/>
          </a:bodyPr>
          <a:lstStyle/>
          <a:p>
            <a:pPr>
              <a:lnSpc>
                <a:spcPct val="107000"/>
              </a:lnSpc>
              <a:spcAft>
                <a:spcPts val="800"/>
              </a:spcAft>
            </a:pP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150" sz="1200" dirty="0">
                <a:solidFill>
                  <a:srgbClr val="000000"/>
                </a:solidFill>
                <a:latin typeface="Calibri" panose="020F0502020204030204" pitchFamily="34" charset="0"/>
                <a:ea typeface="Calibri" panose="020F0502020204030204" pitchFamily="34" charset="0"/>
                <a:cs typeface="Calibri" panose="020F0502020204030204" pitchFamily="34" charset="0"/>
              </a:rPr>
              <a:t>My child has been very happy and is very positive to go to school</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a:t>
            </a:r>
            <a:endParaRPr lang="en-150"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150" sz="1200" dirty="0">
                <a:solidFill>
                  <a:srgbClr val="000000"/>
                </a:solidFill>
                <a:latin typeface="Calibri" panose="020F0502020204030204" pitchFamily="34" charset="0"/>
                <a:ea typeface="Calibri" panose="020F0502020204030204" pitchFamily="34" charset="0"/>
                <a:cs typeface="Calibri" panose="020F0502020204030204" pitchFamily="34" charset="0"/>
              </a:rPr>
              <a:t>My child has settled really well into school life at Lunsford. The transitions they have had have been well planned and handled and despite a change of building and teacher within the first 3 terms he has remained settled and loved every day at school. The provision seems wide and varied and he has made good progress across all areas of learning. We are really happy with his start to formal education!</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a:t>
            </a:r>
            <a:endParaRPr lang="en-150"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150" sz="12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sz="1200" b="1" i="1" dirty="0">
                <a:solidFill>
                  <a:srgbClr val="000000"/>
                </a:solidFill>
                <a:latin typeface="Calibri" panose="020F0502020204030204" pitchFamily="34" charset="0"/>
                <a:ea typeface="Calibri" panose="020F0502020204030204" pitchFamily="34" charset="0"/>
                <a:cs typeface="Calibri" panose="020F0502020204030204" pitchFamily="34" charset="0"/>
              </a:rPr>
              <a:t>My son</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150" sz="1200" dirty="0">
                <a:solidFill>
                  <a:srgbClr val="000000"/>
                </a:solidFill>
                <a:latin typeface="Calibri" panose="020F0502020204030204" pitchFamily="34" charset="0"/>
                <a:ea typeface="Calibri" panose="020F0502020204030204" pitchFamily="34" charset="0"/>
                <a:cs typeface="Calibri" panose="020F0502020204030204" pitchFamily="34" charset="0"/>
              </a:rPr>
              <a:t> is really enjoying his time in reception and has really warmed to Mrs </a:t>
            </a:r>
            <a:r>
              <a:rPr lang="en-150" sz="1200" dirty="0" err="1">
                <a:solidFill>
                  <a:srgbClr val="000000"/>
                </a:solidFill>
                <a:latin typeface="Calibri" panose="020F0502020204030204" pitchFamily="34" charset="0"/>
                <a:ea typeface="Calibri" panose="020F0502020204030204" pitchFamily="34" charset="0"/>
                <a:cs typeface="Calibri" panose="020F0502020204030204" pitchFamily="34" charset="0"/>
              </a:rPr>
              <a:t>Pring</a:t>
            </a:r>
            <a:r>
              <a:rPr lang="en-150" sz="1200" dirty="0">
                <a:solidFill>
                  <a:srgbClr val="000000"/>
                </a:solidFill>
                <a:latin typeface="Calibri" panose="020F0502020204030204" pitchFamily="34" charset="0"/>
                <a:ea typeface="Calibri" panose="020F0502020204030204" pitchFamily="34" charset="0"/>
                <a:cs typeface="Calibri" panose="020F0502020204030204" pitchFamily="34" charset="0"/>
              </a:rPr>
              <a:t>. We love to hear all about the adventures and learning that happens in class and Jack is thriving. Mrs </a:t>
            </a:r>
            <a:r>
              <a:rPr lang="en-150" sz="1200" dirty="0" err="1">
                <a:solidFill>
                  <a:srgbClr val="000000"/>
                </a:solidFill>
                <a:latin typeface="Calibri" panose="020F0502020204030204" pitchFamily="34" charset="0"/>
                <a:ea typeface="Calibri" panose="020F0502020204030204" pitchFamily="34" charset="0"/>
                <a:cs typeface="Calibri" panose="020F0502020204030204" pitchFamily="34" charset="0"/>
              </a:rPr>
              <a:t>Pring</a:t>
            </a:r>
            <a:r>
              <a:rPr lang="en-150" sz="1200" dirty="0">
                <a:solidFill>
                  <a:srgbClr val="000000"/>
                </a:solidFill>
                <a:latin typeface="Calibri" panose="020F0502020204030204" pitchFamily="34" charset="0"/>
                <a:ea typeface="Calibri" panose="020F0502020204030204" pitchFamily="34" charset="0"/>
                <a:cs typeface="Calibri" panose="020F0502020204030204" pitchFamily="34" charset="0"/>
              </a:rPr>
              <a:t> and Mrs </a:t>
            </a:r>
            <a:r>
              <a:rPr lang="en-150" sz="1200" dirty="0" err="1">
                <a:solidFill>
                  <a:srgbClr val="000000"/>
                </a:solidFill>
                <a:latin typeface="Calibri" panose="020F0502020204030204" pitchFamily="34" charset="0"/>
                <a:ea typeface="Calibri" panose="020F0502020204030204" pitchFamily="34" charset="0"/>
                <a:cs typeface="Calibri" panose="020F0502020204030204" pitchFamily="34" charset="0"/>
              </a:rPr>
              <a:t>Bruckin</a:t>
            </a:r>
            <a:r>
              <a:rPr lang="en-150" sz="1200" dirty="0">
                <a:solidFill>
                  <a:srgbClr val="000000"/>
                </a:solidFill>
                <a:latin typeface="Calibri" panose="020F0502020204030204" pitchFamily="34" charset="0"/>
                <a:ea typeface="Calibri" panose="020F0502020204030204" pitchFamily="34" charset="0"/>
                <a:cs typeface="Calibri" panose="020F0502020204030204" pitchFamily="34" charset="0"/>
              </a:rPr>
              <a:t> go above and beyond to offer exciting learning opportunities through play and deliver them with great energy and enthusiasm, thank you :)  Tapestry is a great tool to keep parents up to date and Mrs </a:t>
            </a:r>
            <a:r>
              <a:rPr lang="en-150" sz="1200" dirty="0" err="1">
                <a:solidFill>
                  <a:srgbClr val="000000"/>
                </a:solidFill>
                <a:latin typeface="Calibri" panose="020F0502020204030204" pitchFamily="34" charset="0"/>
                <a:ea typeface="Calibri" panose="020F0502020204030204" pitchFamily="34" charset="0"/>
                <a:cs typeface="Calibri" panose="020F0502020204030204" pitchFamily="34" charset="0"/>
              </a:rPr>
              <a:t>Pring</a:t>
            </a:r>
            <a:r>
              <a:rPr lang="en-150" sz="1200" dirty="0">
                <a:solidFill>
                  <a:srgbClr val="000000"/>
                </a:solidFill>
                <a:latin typeface="Calibri" panose="020F0502020204030204" pitchFamily="34" charset="0"/>
                <a:ea typeface="Calibri" panose="020F0502020204030204" pitchFamily="34" charset="0"/>
                <a:cs typeface="Calibri" panose="020F0502020204030204" pitchFamily="34" charset="0"/>
              </a:rPr>
              <a:t> is fantastic at sharing lots with the families.   Thank you for all your hard work and dedication :)</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a:t>
            </a:r>
            <a:endParaRPr lang="en-150"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150"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150" sz="1200" dirty="0">
                <a:solidFill>
                  <a:srgbClr val="000000"/>
                </a:solidFill>
                <a:latin typeface="Calibri" panose="020F0502020204030204" pitchFamily="34" charset="0"/>
                <a:ea typeface="Calibri" panose="020F0502020204030204" pitchFamily="34" charset="0"/>
                <a:cs typeface="Calibri" panose="020F0502020204030204" pitchFamily="34" charset="0"/>
              </a:rPr>
              <a:t>Brilliant</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a:t>
            </a:r>
            <a:endParaRPr lang="en-150"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150"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sz="1200" b="1" i="1" dirty="0">
                <a:solidFill>
                  <a:srgbClr val="000000"/>
                </a:solidFill>
                <a:latin typeface="Calibri" panose="020F0502020204030204" pitchFamily="34" charset="0"/>
                <a:ea typeface="Calibri" panose="020F0502020204030204" pitchFamily="34" charset="0"/>
                <a:cs typeface="Calibri" panose="020F0502020204030204" pitchFamily="34" charset="0"/>
              </a:rPr>
              <a:t>My son</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150" sz="1200" dirty="0">
                <a:solidFill>
                  <a:srgbClr val="000000"/>
                </a:solidFill>
                <a:latin typeface="Calibri" panose="020F0502020204030204" pitchFamily="34" charset="0"/>
                <a:ea typeface="Calibri" panose="020F0502020204030204" pitchFamily="34" charset="0"/>
                <a:cs typeface="Calibri" panose="020F0502020204030204" pitchFamily="34" charset="0"/>
              </a:rPr>
              <a:t> absolutely loves going to school every day. He is always so excited to come home and share all the fun activities he has done each day. We are so pleased with the progress he is making and that he has had such a brilliant start to his time at Lunsford.</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a:t>
            </a:r>
            <a:endParaRPr lang="en-150"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150"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sz="1200" b="1" i="1" dirty="0">
                <a:solidFill>
                  <a:srgbClr val="000000"/>
                </a:solidFill>
                <a:latin typeface="Calibri" panose="020F0502020204030204" pitchFamily="34" charset="0"/>
                <a:ea typeface="Calibri" panose="020F0502020204030204" pitchFamily="34" charset="0"/>
                <a:cs typeface="Calibri" panose="020F0502020204030204" pitchFamily="34" charset="0"/>
              </a:rPr>
              <a:t>My daughter</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150" sz="1200" dirty="0">
                <a:solidFill>
                  <a:srgbClr val="000000"/>
                </a:solidFill>
                <a:latin typeface="Calibri" panose="020F0502020204030204" pitchFamily="34" charset="0"/>
                <a:ea typeface="Calibri" panose="020F0502020204030204" pitchFamily="34" charset="0"/>
                <a:cs typeface="Calibri" panose="020F0502020204030204" pitchFamily="34" charset="0"/>
              </a:rPr>
              <a:t> very much enjoys her time in reception class, she's always got positive things to say and looks forward to going to school every morning.</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a:t>
            </a:r>
            <a:endParaRPr lang="en-150"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150"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150" sz="1200" dirty="0">
                <a:solidFill>
                  <a:srgbClr val="000000"/>
                </a:solidFill>
                <a:latin typeface="Calibri" panose="020F0502020204030204" pitchFamily="34" charset="0"/>
                <a:ea typeface="Calibri" panose="020F0502020204030204" pitchFamily="34" charset="0"/>
                <a:cs typeface="Calibri" panose="020F0502020204030204" pitchFamily="34" charset="0"/>
              </a:rPr>
              <a:t>I’m so happy with the progress </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sz="1200" b="1" i="1" dirty="0">
                <a:solidFill>
                  <a:srgbClr val="000000"/>
                </a:solidFill>
                <a:latin typeface="Calibri" panose="020F0502020204030204" pitchFamily="34" charset="0"/>
                <a:ea typeface="Calibri" panose="020F0502020204030204" pitchFamily="34" charset="0"/>
                <a:cs typeface="Calibri" panose="020F0502020204030204" pitchFamily="34" charset="0"/>
              </a:rPr>
              <a:t>my daughter</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150" sz="1200" dirty="0">
                <a:solidFill>
                  <a:srgbClr val="000000"/>
                </a:solidFill>
                <a:latin typeface="Calibri" panose="020F0502020204030204" pitchFamily="34" charset="0"/>
                <a:ea typeface="Calibri" panose="020F0502020204030204" pitchFamily="34" charset="0"/>
                <a:cs typeface="Calibri" panose="020F0502020204030204" pitchFamily="34" charset="0"/>
              </a:rPr>
              <a:t> has made since she has started at Lunsford. I have told my friends about the school and how happy </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I</a:t>
            </a:r>
            <a:r>
              <a:rPr lang="en-150" sz="1200" dirty="0">
                <a:solidFill>
                  <a:srgbClr val="000000"/>
                </a:solidFill>
                <a:latin typeface="Calibri" panose="020F0502020204030204" pitchFamily="34" charset="0"/>
                <a:ea typeface="Calibri" panose="020F0502020204030204" pitchFamily="34" charset="0"/>
                <a:cs typeface="Calibri" panose="020F0502020204030204" pitchFamily="34" charset="0"/>
              </a:rPr>
              <a:t> am about the school and I would definitely recommend the school to people.</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a:t>
            </a:r>
            <a:endParaRPr lang="en-150"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150" sz="1200" dirty="0">
                <a:latin typeface="Calibri" panose="020F0502020204030204" pitchFamily="34" charset="0"/>
                <a:ea typeface="Calibri" panose="020F0502020204030204" pitchFamily="34" charset="0"/>
                <a:cs typeface="Times New Roman" panose="02020603050405020304" pitchFamily="18" charset="0"/>
              </a:rPr>
              <a:t> </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150" sz="1200" dirty="0">
                <a:solidFill>
                  <a:srgbClr val="000000"/>
                </a:solidFill>
                <a:latin typeface="Calibri" panose="020F0502020204030204" pitchFamily="34" charset="0"/>
                <a:ea typeface="Calibri" panose="020F0502020204030204" pitchFamily="34" charset="0"/>
                <a:cs typeface="Calibri" panose="020F0502020204030204" pitchFamily="34" charset="0"/>
              </a:rPr>
              <a:t>My son loves school, I feel he has a wonderful class and teachers.</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a:t>
            </a:r>
            <a:endParaRPr lang="en-150"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150" sz="12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sz="1200" b="1" i="1" dirty="0">
                <a:solidFill>
                  <a:srgbClr val="000000"/>
                </a:solidFill>
                <a:latin typeface="Calibri" panose="020F0502020204030204" pitchFamily="34" charset="0"/>
                <a:ea typeface="Calibri" panose="020F0502020204030204" pitchFamily="34" charset="0"/>
                <a:cs typeface="Calibri" panose="020F0502020204030204" pitchFamily="34" charset="0"/>
              </a:rPr>
              <a:t>My daughter</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150" sz="1200" dirty="0">
                <a:solidFill>
                  <a:srgbClr val="000000"/>
                </a:solidFill>
                <a:latin typeface="Calibri" panose="020F0502020204030204" pitchFamily="34" charset="0"/>
                <a:ea typeface="Calibri" panose="020F0502020204030204" pitchFamily="34" charset="0"/>
                <a:cs typeface="Calibri" panose="020F0502020204030204" pitchFamily="34" charset="0"/>
              </a:rPr>
              <a:t> has loved her time in reception with her new teacher Mrs </a:t>
            </a:r>
            <a:r>
              <a:rPr lang="en-150" sz="1200" dirty="0" err="1">
                <a:solidFill>
                  <a:srgbClr val="000000"/>
                </a:solidFill>
                <a:latin typeface="Calibri" panose="020F0502020204030204" pitchFamily="34" charset="0"/>
                <a:ea typeface="Calibri" panose="020F0502020204030204" pitchFamily="34" charset="0"/>
                <a:cs typeface="Calibri" panose="020F0502020204030204" pitchFamily="34" charset="0"/>
              </a:rPr>
              <a:t>Pring</a:t>
            </a:r>
            <a:r>
              <a:rPr lang="en-150" sz="12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sz="1200" b="1" i="1" dirty="0">
                <a:solidFill>
                  <a:srgbClr val="000000"/>
                </a:solidFill>
                <a:latin typeface="Calibri" panose="020F0502020204030204" pitchFamily="34" charset="0"/>
                <a:ea typeface="Calibri" panose="020F0502020204030204" pitchFamily="34" charset="0"/>
                <a:cs typeface="Calibri" panose="020F0502020204030204" pitchFamily="34" charset="0"/>
              </a:rPr>
              <a:t>She</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150" sz="1200" dirty="0">
                <a:solidFill>
                  <a:srgbClr val="000000"/>
                </a:solidFill>
                <a:latin typeface="Calibri" panose="020F0502020204030204" pitchFamily="34" charset="0"/>
                <a:ea typeface="Calibri" panose="020F0502020204030204" pitchFamily="34" charset="0"/>
                <a:cs typeface="Calibri" panose="020F0502020204030204" pitchFamily="34" charset="0"/>
              </a:rPr>
              <a:t> is always excited to tell me what they’ve been up to and she lets me know when it’s a special day </a:t>
            </a:r>
            <a:r>
              <a:rPr lang="en-150" sz="1200" dirty="0" err="1">
                <a:solidFill>
                  <a:srgbClr val="000000"/>
                </a:solidFill>
                <a:latin typeface="Calibri" panose="020F0502020204030204" pitchFamily="34" charset="0"/>
                <a:ea typeface="Calibri" panose="020F0502020204030204" pitchFamily="34" charset="0"/>
                <a:cs typeface="Calibri" panose="020F0502020204030204" pitchFamily="34" charset="0"/>
              </a:rPr>
              <a:t>eg</a:t>
            </a:r>
            <a:r>
              <a:rPr lang="en-150" sz="1200" dirty="0">
                <a:solidFill>
                  <a:srgbClr val="000000"/>
                </a:solidFill>
                <a:latin typeface="Calibri" panose="020F0502020204030204" pitchFamily="34" charset="0"/>
                <a:ea typeface="Calibri" panose="020F0502020204030204" pitchFamily="34" charset="0"/>
                <a:cs typeface="Calibri" panose="020F0502020204030204" pitchFamily="34" charset="0"/>
              </a:rPr>
              <a:t> Chinese New Year etc. </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US" sz="1200" b="1" i="1" dirty="0">
                <a:solidFill>
                  <a:srgbClr val="000000"/>
                </a:solidFill>
                <a:latin typeface="Calibri" panose="020F0502020204030204" pitchFamily="34" charset="0"/>
                <a:ea typeface="Calibri" panose="020F0502020204030204" pitchFamily="34" charset="0"/>
                <a:cs typeface="Calibri" panose="020F0502020204030204" pitchFamily="34" charset="0"/>
              </a:rPr>
              <a:t>She</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150" sz="1200" dirty="0">
                <a:solidFill>
                  <a:srgbClr val="000000"/>
                </a:solidFill>
                <a:latin typeface="Calibri" panose="020F0502020204030204" pitchFamily="34" charset="0"/>
                <a:ea typeface="Calibri" panose="020F0502020204030204" pitchFamily="34" charset="0"/>
                <a:cs typeface="Calibri" panose="020F0502020204030204" pitchFamily="34" charset="0"/>
              </a:rPr>
              <a:t> enjoys being busy and loves learning new things and we feel that Mrs </a:t>
            </a:r>
            <a:r>
              <a:rPr lang="en-150" sz="1200" dirty="0" err="1">
                <a:solidFill>
                  <a:srgbClr val="000000"/>
                </a:solidFill>
                <a:latin typeface="Calibri" panose="020F0502020204030204" pitchFamily="34" charset="0"/>
                <a:ea typeface="Calibri" panose="020F0502020204030204" pitchFamily="34" charset="0"/>
                <a:cs typeface="Calibri" panose="020F0502020204030204" pitchFamily="34" charset="0"/>
              </a:rPr>
              <a:t>Pring</a:t>
            </a:r>
            <a:r>
              <a:rPr lang="en-150" sz="1200" dirty="0">
                <a:solidFill>
                  <a:srgbClr val="000000"/>
                </a:solidFill>
                <a:latin typeface="Calibri" panose="020F0502020204030204" pitchFamily="34" charset="0"/>
                <a:ea typeface="Calibri" panose="020F0502020204030204" pitchFamily="34" charset="0"/>
                <a:cs typeface="Calibri" panose="020F0502020204030204" pitchFamily="34" charset="0"/>
              </a:rPr>
              <a:t> has fulfilled this very well - your enthusiasm is infectious. Thank you</a:t>
            </a: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a:t>
            </a:r>
            <a:endParaRPr lang="en-150" sz="12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150" dirty="0">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8930258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xmlns:p14="http://schemas.microsoft.com/office/powerpoint/2010/main" spd="slow">
        <p:fade/>
      </p:transition>
    </mc:Fallback>
  </mc:AlternateContent>
</p:sld>
</file>

<file path=ppt/theme/theme1.xml><?xml version="1.0" encoding="utf-8"?>
<a:theme xmlns:a="http://schemas.openxmlformats.org/drawingml/2006/main" name="WelcomeDoc">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Segoe UI">
      <a:majorFont>
        <a:latin typeface="Segoe UI Light"/>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10001108_Welcome to Powerpoint 2016_CLR_v2" id="{CAB9082A-965C-42BE-8170-C940D3319B60}" vid="{82B84162-888A-4FD2-BEC9-B29B6DB2C73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134d301d-d4c2-4fa9-b2b4-b936703136ea" xsi:nil="true"/>
    <_activity xmlns="134d301d-d4c2-4fa9-b2b4-b936703136e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BA3D94CF5BEB04DB95B866211778684" ma:contentTypeVersion="15" ma:contentTypeDescription="Create a new document." ma:contentTypeScope="" ma:versionID="209f8b5e29a9e9511917798460f4caa6">
  <xsd:schema xmlns:xsd="http://www.w3.org/2001/XMLSchema" xmlns:xs="http://www.w3.org/2001/XMLSchema" xmlns:p="http://schemas.microsoft.com/office/2006/metadata/properties" xmlns:ns3="134d301d-d4c2-4fa9-b2b4-b936703136ea" xmlns:ns4="2ae311ca-7816-4563-b5a7-042953172111" targetNamespace="http://schemas.microsoft.com/office/2006/metadata/properties" ma:root="true" ma:fieldsID="802caf1d30d4d457d2c89f9a1d380804" ns3:_="" ns4:_="">
    <xsd:import namespace="134d301d-d4c2-4fa9-b2b4-b936703136ea"/>
    <xsd:import namespace="2ae311ca-7816-4563-b5a7-042953172111"/>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4:SharedWithUsers" minOccurs="0"/>
                <xsd:element ref="ns4:SharedWithDetails" minOccurs="0"/>
                <xsd:element ref="ns4:SharingHintHash" minOccurs="0"/>
                <xsd:element ref="ns3:MediaLengthInSecond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4d301d-d4c2-4fa9-b2b4-b936703136e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ae311ca-7816-4563-b5a7-04295317211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50072C5-DDE0-4258-BA7A-4D4B80DFA632}">
  <ds:schemaRefs>
    <ds:schemaRef ds:uri="http://purl.org/dc/dcmitype/"/>
    <ds:schemaRef ds:uri="2ae311ca-7816-4563-b5a7-042953172111"/>
    <ds:schemaRef ds:uri="http://schemas.microsoft.com/office/2006/documentManagement/types"/>
    <ds:schemaRef ds:uri="http://www.w3.org/XML/1998/namespace"/>
    <ds:schemaRef ds:uri="http://schemas.microsoft.com/office/infopath/2007/PartnerControls"/>
    <ds:schemaRef ds:uri="http://purl.org/dc/elements/1.1/"/>
    <ds:schemaRef ds:uri="http://purl.org/dc/terms/"/>
    <ds:schemaRef ds:uri="http://schemas.openxmlformats.org/package/2006/metadata/core-properties"/>
    <ds:schemaRef ds:uri="134d301d-d4c2-4fa9-b2b4-b936703136ea"/>
    <ds:schemaRef ds:uri="http://schemas.microsoft.com/office/2006/metadata/properties"/>
  </ds:schemaRefs>
</ds:datastoreItem>
</file>

<file path=customXml/itemProps2.xml><?xml version="1.0" encoding="utf-8"?>
<ds:datastoreItem xmlns:ds="http://schemas.openxmlformats.org/officeDocument/2006/customXml" ds:itemID="{7EE8C63A-4744-4DE4-BB49-0FF0B5375C60}">
  <ds:schemaRefs>
    <ds:schemaRef ds:uri="http://schemas.microsoft.com/sharepoint/v3/contenttype/forms"/>
  </ds:schemaRefs>
</ds:datastoreItem>
</file>

<file path=customXml/itemProps3.xml><?xml version="1.0" encoding="utf-8"?>
<ds:datastoreItem xmlns:ds="http://schemas.openxmlformats.org/officeDocument/2006/customXml" ds:itemID="{AA0E063E-1B7C-43D7-8622-C78CAD60B4D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34d301d-d4c2-4fa9-b2b4-b936703136ea"/>
    <ds:schemaRef ds:uri="2ae311ca-7816-4563-b5a7-04295317211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Welcome to PowerPoint</Template>
  <TotalTime>0</TotalTime>
  <Words>758</Words>
  <Application>Microsoft Office PowerPoint</Application>
  <PresentationFormat>Widescreen</PresentationFormat>
  <Paragraphs>37</Paragraphs>
  <Slides>8</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Segoe UI</vt:lpstr>
      <vt:lpstr>Segoe UI Light</vt:lpstr>
      <vt:lpstr>Segoe UI Semibold</vt:lpstr>
      <vt:lpstr>Times New Roman</vt:lpstr>
      <vt:lpstr>WelcomeDoc</vt:lpstr>
      <vt:lpstr>Lunsford Primary School  EYFS Parent Questionairre </vt:lpstr>
      <vt:lpstr>PowerPoint Presentation</vt:lpstr>
      <vt:lpstr>Key highlights from questionnaire </vt:lpstr>
      <vt:lpstr>Parental comments:</vt:lpstr>
      <vt:lpstr>Results: </vt:lpstr>
      <vt:lpstr>Results:</vt:lpstr>
      <vt:lpstr>Results: </vt:lpstr>
      <vt:lpstr>Quotes from parents/ carers: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2023-03-10T17:39:41Z</dcterms:created>
  <dcterms:modified xsi:type="dcterms:W3CDTF">2023-03-13T12:29:23Z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0x010100DBA3D94CF5BEB04DB95B866211778684</vt:lpwstr>
  </property>
</Properties>
</file>