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4"/>
  </p:sldMasterIdLst>
  <p:notesMasterIdLst>
    <p:notesMasterId r:id="rId29"/>
  </p:notesMasterIdLst>
  <p:handoutMasterIdLst>
    <p:handoutMasterId r:id="rId30"/>
  </p:handoutMasterIdLst>
  <p:sldIdLst>
    <p:sldId id="291" r:id="rId5"/>
    <p:sldId id="266" r:id="rId6"/>
    <p:sldId id="336" r:id="rId7"/>
    <p:sldId id="256" r:id="rId8"/>
    <p:sldId id="257" r:id="rId9"/>
    <p:sldId id="297" r:id="rId10"/>
    <p:sldId id="284" r:id="rId11"/>
    <p:sldId id="268" r:id="rId12"/>
    <p:sldId id="338" r:id="rId13"/>
    <p:sldId id="304" r:id="rId14"/>
    <p:sldId id="302" r:id="rId15"/>
    <p:sldId id="318" r:id="rId16"/>
    <p:sldId id="326" r:id="rId17"/>
    <p:sldId id="337" r:id="rId18"/>
    <p:sldId id="332" r:id="rId19"/>
    <p:sldId id="306" r:id="rId20"/>
    <p:sldId id="334" r:id="rId21"/>
    <p:sldId id="308" r:id="rId22"/>
    <p:sldId id="339" r:id="rId23"/>
    <p:sldId id="303" r:id="rId24"/>
    <p:sldId id="321" r:id="rId25"/>
    <p:sldId id="322" r:id="rId26"/>
    <p:sldId id="280" r:id="rId27"/>
    <p:sldId id="323" r:id="rId2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728" autoAdjust="0"/>
  </p:normalViewPr>
  <p:slideViewPr>
    <p:cSldViewPr>
      <p:cViewPr varScale="1">
        <p:scale>
          <a:sx n="81" d="100"/>
          <a:sy n="81" d="100"/>
        </p:scale>
        <p:origin x="1277"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0628A20-9EAF-4326-BDC8-1F3A962517CD}"/>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7" name="Rectangle 3">
            <a:extLst>
              <a:ext uri="{FF2B5EF4-FFF2-40B4-BE49-F238E27FC236}">
                <a16:creationId xmlns:a16="http://schemas.microsoft.com/office/drawing/2014/main" id="{95A3F40B-BC67-4F96-AEAE-A564F2160DAA}"/>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a:extLst>
              <a:ext uri="{FF2B5EF4-FFF2-40B4-BE49-F238E27FC236}">
                <a16:creationId xmlns:a16="http://schemas.microsoft.com/office/drawing/2014/main" id="{8AA33C70-7EB4-4CD3-8E77-7AF392DDCCB0}"/>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9" name="Rectangle 5">
            <a:extLst>
              <a:ext uri="{FF2B5EF4-FFF2-40B4-BE49-F238E27FC236}">
                <a16:creationId xmlns:a16="http://schemas.microsoft.com/office/drawing/2014/main" id="{C5D3B31B-1E4E-442C-B9EC-E87F6AFB5CA5}"/>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139D911-2C95-4309-A1AC-982415F27B8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A4DF5DC-4BED-41A1-9DE8-781DA5AFDBDA}"/>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1747" name="Rectangle 3">
            <a:extLst>
              <a:ext uri="{FF2B5EF4-FFF2-40B4-BE49-F238E27FC236}">
                <a16:creationId xmlns:a16="http://schemas.microsoft.com/office/drawing/2014/main" id="{768D1979-EBE9-4221-B60C-C21E2F2BB418}"/>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a:extLst>
              <a:ext uri="{FF2B5EF4-FFF2-40B4-BE49-F238E27FC236}">
                <a16:creationId xmlns:a16="http://schemas.microsoft.com/office/drawing/2014/main" id="{069A82F9-702E-4171-B0D8-783A16366FF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A616DFB2-3038-4B51-B6E0-7BD52799D4F4}"/>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AE09E272-7AA5-40EB-A902-FF4C9FF36013}"/>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1751" name="Rectangle 7">
            <a:extLst>
              <a:ext uri="{FF2B5EF4-FFF2-40B4-BE49-F238E27FC236}">
                <a16:creationId xmlns:a16="http://schemas.microsoft.com/office/drawing/2014/main" id="{88995B16-100A-4567-A5A0-88849B15665C}"/>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1903C4A-48DA-4A81-81A6-F586977358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2380C0D-D92E-4C00-8718-CC51DC3CCB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93B8CF8-F4EE-4C70-A50C-1DFDCCABB000}"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E8FB0E90-C28C-41D5-8AF7-84372A369F0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1AC8B1E-A71A-466C-8844-49B6BF4498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0AD849A-2C0A-414A-A044-CAF22A5181F4}"/>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D4F79F6B-064B-4001-9A62-11711A47FAD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1E9F85F7-61D3-462A-A4E7-48F60EAF1FA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F8A466D-735A-42A4-A922-D673CDF2CB4C}" type="slidenum">
              <a:rPr lang="en-GB" altLang="en-US">
                <a:latin typeface="Arial" panose="020B0604020202020204" pitchFamily="34" charset="0"/>
              </a:rPr>
              <a:pPr/>
              <a:t>20</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FDB3D1C-65C3-42F8-A266-A38CCF0EA84C}"/>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2DABFFB9-62B2-4DE7-9914-3155E17F8AA0}"/>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5060" name="Slide Number Placeholder 3">
            <a:extLst>
              <a:ext uri="{FF2B5EF4-FFF2-40B4-BE49-F238E27FC236}">
                <a16:creationId xmlns:a16="http://schemas.microsoft.com/office/drawing/2014/main" id="{144C0211-E203-4537-B61C-B0B26B6DA846}"/>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7072F78-571A-4377-9DD5-6096A21B0C7F}"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6707D60-DC03-4974-857B-D218EEC272F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FA7E9F97-D3E1-44C6-B243-C92D041F61AB}"/>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0964" name="Slide Number Placeholder 3">
            <a:extLst>
              <a:ext uri="{FF2B5EF4-FFF2-40B4-BE49-F238E27FC236}">
                <a16:creationId xmlns:a16="http://schemas.microsoft.com/office/drawing/2014/main" id="{63EFE2D5-CB3F-4387-BFDA-1594D2F86873}"/>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BE7E183-5BC8-4717-9291-CF14500B5EFB}"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79794D5-AF37-4F59-BFDD-8EEBB2E0C6A6}"/>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4F18B9D-2335-44D8-AA35-16A84C4CBFB7}"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FBD340DF-C638-467F-9DA9-1D74923C9C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EC3B2B0-2EFC-46DD-92A8-9A4B472B8E97}"/>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GA 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E00C689-5068-4618-9619-7A97B3FD15A5}"/>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CA116E07-9049-4F39-B9D2-A34B10D863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F6C87C5B-B54D-4200-8D4A-3B06E9DF82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93C7A44-64E7-41DC-8123-69C807C8E2A6}" type="slidenum">
              <a:rPr lang="en-GB" altLang="en-US">
                <a:latin typeface="Arial" panose="020B0604020202020204" pitchFamily="34" charset="0"/>
              </a:rPr>
              <a:pPr/>
              <a:t>10</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B0220F-1733-4D4B-8EA3-1D79BEEC878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868B880-196D-4BE3-8704-4FDD270350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7F83D5F0-9078-4E92-B390-D23403F5E9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E39D9E2-6A0E-4C62-A137-AC715E817359}" type="slidenum">
              <a:rPr lang="en-GB" altLang="en-US">
                <a:latin typeface="Arial" panose="020B0604020202020204" pitchFamily="34" charset="0"/>
              </a:rPr>
              <a:pPr/>
              <a:t>11</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15</a:t>
            </a:fld>
            <a:endParaRPr lang="en-GB" altLang="en-US">
              <a:latin typeface="Arial" panose="020B0604020202020204" pitchFamily="34" charset="0"/>
            </a:endParaRPr>
          </a:p>
        </p:txBody>
      </p:sp>
    </p:spTree>
    <p:extLst>
      <p:ext uri="{BB962C8B-B14F-4D97-AF65-F5344CB8AC3E}">
        <p14:creationId xmlns:p14="http://schemas.microsoft.com/office/powerpoint/2010/main" val="43708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16</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2FDEC1-B437-41FF-BFE3-88388A090F76}"/>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D6417386-BBBE-40B4-AF09-544308AE6E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AC68603B-8773-4C71-991E-C0760C9222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4DFC9E2-1C8E-437D-A782-7B5FDCF33EA3}" type="slidenum">
              <a:rPr lang="en-GB" altLang="en-US">
                <a:latin typeface="Arial" panose="020B0604020202020204" pitchFamily="34" charset="0"/>
              </a:rPr>
              <a:pPr/>
              <a:t>18</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04184B8-EA08-404E-A2E0-18CF52EDB022}"/>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F02F846D-F961-40C4-9BDF-ED22CA975DD1}"/>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A95277A9-DEF9-485F-8EEC-DD20AAE30736}"/>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47D4E120-7C5C-480C-9252-45A4C0992430}"/>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5EE4A4A5-7262-4D11-8F6C-2745E76AC0FF}"/>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C153C79B-A9B4-411C-AD41-F5B26C877EB3}"/>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2A8DB9C2-64ED-456A-8AF0-CF804A6363CF}"/>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EDA200CE-AE4B-4FB6-A6D0-8E425C798358}"/>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F7267B69-BD44-4EFF-B2C0-C3E5BCC5D15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3CEC914A-887C-461B-98EE-66145D2A42BD}"/>
              </a:ext>
            </a:extLst>
          </p:cNvPr>
          <p:cNvSpPr>
            <a:spLocks noGrp="1"/>
          </p:cNvSpPr>
          <p:nvPr>
            <p:ph type="sldNum" sz="quarter" idx="12"/>
          </p:nvPr>
        </p:nvSpPr>
        <p:spPr/>
        <p:txBody>
          <a:bodyPr/>
          <a:lstStyle>
            <a:lvl1pPr>
              <a:defRPr smtClean="0"/>
            </a:lvl1pPr>
          </a:lstStyle>
          <a:p>
            <a:pPr>
              <a:defRPr/>
            </a:pPr>
            <a:fld id="{AAF888F6-F920-4DCC-9447-A24A7A3B3BE2}" type="slidenum">
              <a:rPr lang="en-US" altLang="en-US"/>
              <a:pPr>
                <a:defRPr/>
              </a:pPr>
              <a:t>‹#›</a:t>
            </a:fld>
            <a:endParaRPr lang="en-US" altLang="en-US"/>
          </a:p>
        </p:txBody>
      </p:sp>
    </p:spTree>
    <p:extLst>
      <p:ext uri="{BB962C8B-B14F-4D97-AF65-F5344CB8AC3E}">
        <p14:creationId xmlns:p14="http://schemas.microsoft.com/office/powerpoint/2010/main" val="94302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B4AF-D638-4752-A5AB-7FBC7190BA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1D9152-2E41-4010-BE62-8A3695D22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A1D0F-C056-410C-89D8-72267E1B5A76}"/>
              </a:ext>
            </a:extLst>
          </p:cNvPr>
          <p:cNvSpPr>
            <a:spLocks noGrp="1"/>
          </p:cNvSpPr>
          <p:nvPr>
            <p:ph type="sldNum" sz="quarter" idx="12"/>
          </p:nvPr>
        </p:nvSpPr>
        <p:spPr/>
        <p:txBody>
          <a:bodyPr/>
          <a:lstStyle>
            <a:lvl1pPr>
              <a:defRPr/>
            </a:lvl1pPr>
          </a:lstStyle>
          <a:p>
            <a:pPr>
              <a:defRPr/>
            </a:pPr>
            <a:fld id="{080E768D-71C3-417E-A6FF-781D1F97C6F9}" type="slidenum">
              <a:rPr lang="en-US" altLang="en-US"/>
              <a:pPr>
                <a:defRPr/>
              </a:pPr>
              <a:t>‹#›</a:t>
            </a:fld>
            <a:endParaRPr lang="en-US" altLang="en-US"/>
          </a:p>
        </p:txBody>
      </p:sp>
    </p:spTree>
    <p:extLst>
      <p:ext uri="{BB962C8B-B14F-4D97-AF65-F5344CB8AC3E}">
        <p14:creationId xmlns:p14="http://schemas.microsoft.com/office/powerpoint/2010/main" val="28306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C4D5CC4C-4167-4F13-9DEA-879374CEAD9E}"/>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B9A651BD-F3D3-4F7E-94B7-72EC01BCF5D1}"/>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1F77885-9B34-4FEA-AAB0-CB7FA0706B9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6A79EF5A-0EBC-42B0-B538-79E60FFB4298}"/>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45A2C64D-7F6F-4D69-879F-4B19EC000186}"/>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AA3AF1-8A99-4AA4-B6B3-59F04B0F96F1}"/>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4D776F83-0A31-41CA-BA6B-07509B545FA9}"/>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BD5ADB7-8C80-4884-9AC1-FE5D03576715}"/>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E9176769-1BF3-4B97-8914-931ED8ADC2F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B04B2A7-9F16-4DDF-AE07-62840A3B7A2C}"/>
              </a:ext>
            </a:extLst>
          </p:cNvPr>
          <p:cNvSpPr>
            <a:spLocks noGrp="1"/>
          </p:cNvSpPr>
          <p:nvPr>
            <p:ph type="sldNum" sz="quarter" idx="12"/>
          </p:nvPr>
        </p:nvSpPr>
        <p:spPr/>
        <p:txBody>
          <a:bodyPr/>
          <a:lstStyle>
            <a:lvl1pPr>
              <a:defRPr smtClean="0"/>
            </a:lvl1pPr>
          </a:lstStyle>
          <a:p>
            <a:pPr>
              <a:defRPr/>
            </a:pPr>
            <a:fld id="{8F84F731-1DE4-4A5E-B830-54E55394788A}" type="slidenum">
              <a:rPr lang="en-US" altLang="en-US"/>
              <a:pPr>
                <a:defRPr/>
              </a:pPr>
              <a:t>‹#›</a:t>
            </a:fld>
            <a:endParaRPr lang="en-US" altLang="en-US"/>
          </a:p>
        </p:txBody>
      </p:sp>
    </p:spTree>
    <p:extLst>
      <p:ext uri="{BB962C8B-B14F-4D97-AF65-F5344CB8AC3E}">
        <p14:creationId xmlns:p14="http://schemas.microsoft.com/office/powerpoint/2010/main" val="376128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4ADCDB4-8BA1-490B-ADC3-DECFA92658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FD2838-476C-4559-BB4D-7949CFEEC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77F05-C735-4880-B714-C791B1931251}"/>
              </a:ext>
            </a:extLst>
          </p:cNvPr>
          <p:cNvSpPr>
            <a:spLocks noGrp="1"/>
          </p:cNvSpPr>
          <p:nvPr>
            <p:ph type="sldNum" sz="quarter" idx="12"/>
          </p:nvPr>
        </p:nvSpPr>
        <p:spPr/>
        <p:txBody>
          <a:bodyPr/>
          <a:lstStyle>
            <a:lvl1pPr>
              <a:defRPr/>
            </a:lvl1pPr>
          </a:lstStyle>
          <a:p>
            <a:pPr>
              <a:defRPr/>
            </a:pPr>
            <a:fld id="{E9BBCC92-8554-464C-9E8A-1889D6820283}" type="slidenum">
              <a:rPr lang="en-US" altLang="en-US"/>
              <a:pPr>
                <a:defRPr/>
              </a:pPr>
              <a:t>‹#›</a:t>
            </a:fld>
            <a:endParaRPr lang="en-US" altLang="en-US"/>
          </a:p>
        </p:txBody>
      </p:sp>
    </p:spTree>
    <p:extLst>
      <p:ext uri="{BB962C8B-B14F-4D97-AF65-F5344CB8AC3E}">
        <p14:creationId xmlns:p14="http://schemas.microsoft.com/office/powerpoint/2010/main" val="255032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E3368AA-DEFE-41FA-B64F-09D1879AE7FE}"/>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E434098B-AFC4-4227-9655-D4C215EAC6CD}"/>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46C11724-FCAA-4EC0-898E-E5DE3BAAB404}"/>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77025CA1-AD92-4B18-9560-D6BD7AACF8B8}"/>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579B90CB-C379-4430-B008-D781E4E19A66}"/>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C9D2C4D4-4BF7-4C93-8C83-09E5FA1B4198}"/>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1663CBD0-FF23-41AF-A139-F979955D4D40}"/>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E835E20B-41E4-4B31-9269-7987564ABCBF}"/>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5FE90EC-628E-4718-ACAF-05B13B5DF66E}"/>
              </a:ext>
            </a:extLst>
          </p:cNvPr>
          <p:cNvSpPr>
            <a:spLocks noGrp="1"/>
          </p:cNvSpPr>
          <p:nvPr>
            <p:ph type="sldNum" sz="quarter" idx="12"/>
          </p:nvPr>
        </p:nvSpPr>
        <p:spPr/>
        <p:txBody>
          <a:bodyPr/>
          <a:lstStyle>
            <a:lvl1pPr>
              <a:defRPr smtClean="0"/>
            </a:lvl1pPr>
          </a:lstStyle>
          <a:p>
            <a:pPr>
              <a:defRPr/>
            </a:pPr>
            <a:fld id="{773F846F-ADB4-406B-949F-D7D3AB0FFA73}" type="slidenum">
              <a:rPr lang="en-US" altLang="en-US"/>
              <a:pPr>
                <a:defRPr/>
              </a:pPr>
              <a:t>‹#›</a:t>
            </a:fld>
            <a:endParaRPr lang="en-US" altLang="en-US"/>
          </a:p>
        </p:txBody>
      </p:sp>
    </p:spTree>
    <p:extLst>
      <p:ext uri="{BB962C8B-B14F-4D97-AF65-F5344CB8AC3E}">
        <p14:creationId xmlns:p14="http://schemas.microsoft.com/office/powerpoint/2010/main" val="247441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3B2572-1380-4A5A-AD6A-34F2DC41737B}"/>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39BFB9-FD6B-4331-83ED-150D75180121}"/>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FAB51F-4133-4FE2-852C-4BE95DE16241}"/>
              </a:ext>
            </a:extLst>
          </p:cNvPr>
          <p:cNvSpPr>
            <a:spLocks noGrp="1"/>
          </p:cNvSpPr>
          <p:nvPr>
            <p:ph type="sldNum" sz="quarter" idx="17"/>
          </p:nvPr>
        </p:nvSpPr>
        <p:spPr/>
        <p:txBody>
          <a:bodyPr/>
          <a:lstStyle>
            <a:lvl1pPr>
              <a:defRPr/>
            </a:lvl1pPr>
          </a:lstStyle>
          <a:p>
            <a:pPr>
              <a:defRPr/>
            </a:pPr>
            <a:fld id="{F6F6B59C-791B-48A7-9D66-88000BE1584C}" type="slidenum">
              <a:rPr lang="en-US" altLang="en-US"/>
              <a:pPr>
                <a:defRPr/>
              </a:pPr>
              <a:t>‹#›</a:t>
            </a:fld>
            <a:endParaRPr lang="en-US" altLang="en-US"/>
          </a:p>
        </p:txBody>
      </p:sp>
    </p:spTree>
    <p:extLst>
      <p:ext uri="{BB962C8B-B14F-4D97-AF65-F5344CB8AC3E}">
        <p14:creationId xmlns:p14="http://schemas.microsoft.com/office/powerpoint/2010/main" val="29715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F771D24-2931-43FE-8933-CC045C35644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B42DEA3-F0F6-443A-9E5B-8DF572A409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F0E6E-8EA4-433B-B587-DCC05B578DCD}"/>
              </a:ext>
            </a:extLst>
          </p:cNvPr>
          <p:cNvSpPr>
            <a:spLocks noGrp="1"/>
          </p:cNvSpPr>
          <p:nvPr>
            <p:ph type="sldNum" sz="quarter" idx="12"/>
          </p:nvPr>
        </p:nvSpPr>
        <p:spPr/>
        <p:txBody>
          <a:bodyPr/>
          <a:lstStyle>
            <a:lvl1pPr>
              <a:defRPr/>
            </a:lvl1pPr>
          </a:lstStyle>
          <a:p>
            <a:pPr>
              <a:defRPr/>
            </a:pPr>
            <a:fld id="{9549A3A9-C83D-4861-8EF9-215DE213AA63}" type="slidenum">
              <a:rPr lang="en-US" altLang="en-US"/>
              <a:pPr>
                <a:defRPr/>
              </a:pPr>
              <a:t>‹#›</a:t>
            </a:fld>
            <a:endParaRPr lang="en-US" altLang="en-US"/>
          </a:p>
        </p:txBody>
      </p:sp>
    </p:spTree>
    <p:extLst>
      <p:ext uri="{BB962C8B-B14F-4D97-AF65-F5344CB8AC3E}">
        <p14:creationId xmlns:p14="http://schemas.microsoft.com/office/powerpoint/2010/main" val="393046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3ADB9D-8D57-4E9D-8786-88245330F8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9657444-0B55-44C0-B684-38941663CF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ECA757-5795-46A5-B0AE-12BE24612FC1}"/>
              </a:ext>
            </a:extLst>
          </p:cNvPr>
          <p:cNvSpPr>
            <a:spLocks noGrp="1"/>
          </p:cNvSpPr>
          <p:nvPr>
            <p:ph type="sldNum" sz="quarter" idx="12"/>
          </p:nvPr>
        </p:nvSpPr>
        <p:spPr/>
        <p:txBody>
          <a:bodyPr/>
          <a:lstStyle>
            <a:lvl1pPr>
              <a:defRPr/>
            </a:lvl1pPr>
          </a:lstStyle>
          <a:p>
            <a:pPr>
              <a:defRPr/>
            </a:pPr>
            <a:fld id="{3246826A-ACAC-4724-AC97-3FC34C959556}" type="slidenum">
              <a:rPr lang="en-US" altLang="en-US"/>
              <a:pPr>
                <a:defRPr/>
              </a:pPr>
              <a:t>‹#›</a:t>
            </a:fld>
            <a:endParaRPr lang="en-US" altLang="en-US"/>
          </a:p>
        </p:txBody>
      </p:sp>
    </p:spTree>
    <p:extLst>
      <p:ext uri="{BB962C8B-B14F-4D97-AF65-F5344CB8AC3E}">
        <p14:creationId xmlns:p14="http://schemas.microsoft.com/office/powerpoint/2010/main" val="26900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F2E9799A-DD03-41AF-AD07-50E2D42BBA2C}"/>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E9852850-E3C1-41BC-B9CA-F2B15C0389E6}"/>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55CD88AF-337D-4F00-A6AB-A6079D428B1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B1ADEABC-6BAF-4BBB-A533-560FF1502AA6}"/>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5AF0D4C8-8D2F-44CC-A2F0-BA203D1098E0}"/>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23E74256-C449-4E2A-965C-12E683155057}"/>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1859B42A-368C-4341-A358-474B4D74D5E8}"/>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6452AAE3-8C5F-4E4B-9CDC-D4CEA7FA8CA2}"/>
              </a:ext>
            </a:extLst>
          </p:cNvPr>
          <p:cNvSpPr>
            <a:spLocks noGrp="1"/>
          </p:cNvSpPr>
          <p:nvPr>
            <p:ph type="dt" sz="half" idx="10"/>
          </p:nvPr>
        </p:nvSpPr>
        <p:spPr/>
        <p:txBody>
          <a:bodyPr/>
          <a:lstStyle>
            <a:lvl1pPr>
              <a:defRPr/>
            </a:lvl1pPr>
          </a:lstStyle>
          <a:p>
            <a:pPr>
              <a:defRPr/>
            </a:pPr>
            <a:endParaRPr lang="en-US"/>
          </a:p>
        </p:txBody>
      </p:sp>
      <p:sp>
        <p:nvSpPr>
          <p:cNvPr id="10" name="Footer Placeholder 2">
            <a:extLst>
              <a:ext uri="{FF2B5EF4-FFF2-40B4-BE49-F238E27FC236}">
                <a16:creationId xmlns:a16="http://schemas.microsoft.com/office/drawing/2014/main" id="{9F0E832B-ABC2-47A6-B044-E63CEE50DAF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EC516775-AE49-470B-B0EC-B52BDCB74909}"/>
              </a:ext>
            </a:extLst>
          </p:cNvPr>
          <p:cNvSpPr>
            <a:spLocks noGrp="1"/>
          </p:cNvSpPr>
          <p:nvPr>
            <p:ph type="sldNum" sz="quarter" idx="12"/>
          </p:nvPr>
        </p:nvSpPr>
        <p:spPr/>
        <p:txBody>
          <a:bodyPr/>
          <a:lstStyle>
            <a:lvl1pPr>
              <a:defRPr smtClean="0"/>
            </a:lvl1pPr>
          </a:lstStyle>
          <a:p>
            <a:pPr>
              <a:defRPr/>
            </a:pPr>
            <a:fld id="{5D0A80F0-320C-4A7E-8AD2-A1FF5E6C4260}" type="slidenum">
              <a:rPr lang="en-US" altLang="en-US"/>
              <a:pPr>
                <a:defRPr/>
              </a:pPr>
              <a:t>‹#›</a:t>
            </a:fld>
            <a:endParaRPr lang="en-US" altLang="en-US"/>
          </a:p>
        </p:txBody>
      </p:sp>
    </p:spTree>
    <p:extLst>
      <p:ext uri="{BB962C8B-B14F-4D97-AF65-F5344CB8AC3E}">
        <p14:creationId xmlns:p14="http://schemas.microsoft.com/office/powerpoint/2010/main" val="78653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3570E7C-B8B4-46B2-AAE7-65A0ABA6A443}"/>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a:extLst>
              <a:ext uri="{FF2B5EF4-FFF2-40B4-BE49-F238E27FC236}">
                <a16:creationId xmlns:a16="http://schemas.microsoft.com/office/drawing/2014/main" id="{41BC8D25-5864-49AF-AEAD-255CF1F93687}"/>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4727B9FE-D631-4E12-A034-1A79599B593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F25286F7-74C0-497C-ADAC-2EA3BFA4E433}"/>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569C5B0A-E86F-464F-99BE-B49322548AB5}"/>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856B51B-4BC9-4336-B437-5CB73D46D380}"/>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a:extLst>
                <a:ext uri="{FF2B5EF4-FFF2-40B4-BE49-F238E27FC236}">
                  <a16:creationId xmlns:a16="http://schemas.microsoft.com/office/drawing/2014/main" id="{27A3FE90-D459-4CD9-8AB7-C662D3ECC37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A32B4AED-08A9-4CB7-839D-EE2D7DC63561}"/>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4E2757B-4BFD-45B9-BEF6-EAA31E44F76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6A96FA-BE50-43F5-85F5-B7C72129CCE6}"/>
              </a:ext>
            </a:extLst>
          </p:cNvPr>
          <p:cNvSpPr>
            <a:spLocks noGrp="1"/>
          </p:cNvSpPr>
          <p:nvPr>
            <p:ph type="sldNum" sz="quarter" idx="12"/>
          </p:nvPr>
        </p:nvSpPr>
        <p:spPr/>
        <p:txBody>
          <a:bodyPr/>
          <a:lstStyle>
            <a:lvl1pPr>
              <a:defRPr smtClean="0"/>
            </a:lvl1pPr>
          </a:lstStyle>
          <a:p>
            <a:pPr>
              <a:defRPr/>
            </a:pPr>
            <a:fld id="{304F29FC-D375-4F6A-8C79-ED43D7BC935B}" type="slidenum">
              <a:rPr lang="en-US" altLang="en-US"/>
              <a:pPr>
                <a:defRPr/>
              </a:pPr>
              <a:t>‹#›</a:t>
            </a:fld>
            <a:endParaRPr lang="en-US" altLang="en-US"/>
          </a:p>
        </p:txBody>
      </p:sp>
    </p:spTree>
    <p:extLst>
      <p:ext uri="{BB962C8B-B14F-4D97-AF65-F5344CB8AC3E}">
        <p14:creationId xmlns:p14="http://schemas.microsoft.com/office/powerpoint/2010/main" val="334698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55FF3C9-CAE7-418B-99A3-BEC4817EF34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6A53075-3106-4A79-83C2-D21BC4312008}"/>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670FBE65-8A2E-4A83-B184-A98606595494}"/>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534B8934-8227-437F-A725-3A822CE62A0D}"/>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322E4D8D-6791-4798-AA23-FE92426B86B6}"/>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6CE712F-1A4B-4D2A-A2FE-9688798B5F79}"/>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F6171935-1F82-4DEB-846B-2F977882350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C05E5DBD-3CE8-4E18-9C27-9361FEB76A03}"/>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C7FCC2B-1561-4F5D-BA93-FF7F16818729}"/>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D08536-BFE0-422A-B043-83E08CF7F38E}"/>
              </a:ext>
            </a:extLst>
          </p:cNvPr>
          <p:cNvSpPr>
            <a:spLocks noGrp="1"/>
          </p:cNvSpPr>
          <p:nvPr>
            <p:ph type="sldNum" sz="quarter" idx="12"/>
          </p:nvPr>
        </p:nvSpPr>
        <p:spPr/>
        <p:txBody>
          <a:bodyPr/>
          <a:lstStyle>
            <a:lvl1pPr>
              <a:defRPr smtClean="0"/>
            </a:lvl1pPr>
          </a:lstStyle>
          <a:p>
            <a:pPr>
              <a:defRPr/>
            </a:pPr>
            <a:fld id="{5394C9FA-6DF9-4355-BC8E-635F298B8CCE}" type="slidenum">
              <a:rPr lang="en-US" altLang="en-US"/>
              <a:pPr>
                <a:defRPr/>
              </a:pPr>
              <a:t>‹#›</a:t>
            </a:fld>
            <a:endParaRPr lang="en-US" altLang="en-US"/>
          </a:p>
        </p:txBody>
      </p:sp>
    </p:spTree>
    <p:extLst>
      <p:ext uri="{BB962C8B-B14F-4D97-AF65-F5344CB8AC3E}">
        <p14:creationId xmlns:p14="http://schemas.microsoft.com/office/powerpoint/2010/main" val="22336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C1EE124-E15C-4D4F-8C93-99A8D1D840F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E8991745-202D-405E-93A0-EC8AD50BA4E6}"/>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3318AE66-EA74-4261-8D9B-2BC151C2F25A}"/>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8A756813-093D-44A8-828A-0A6451077433}"/>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BB557CD7-4C60-42A1-9809-D10647F3B254}"/>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25F94B98-AD11-4340-AC8F-BEB01B4747F0}"/>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5C7625D-8786-4B16-8DDC-70410CDE9939}"/>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Placeholder 1">
            <a:extLst>
              <a:ext uri="{FF2B5EF4-FFF2-40B4-BE49-F238E27FC236}">
                <a16:creationId xmlns:a16="http://schemas.microsoft.com/office/drawing/2014/main" id="{15750CD4-FC00-48A9-87E2-0E7EB5B32D2B}"/>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AAA166D2-AD6F-4A40-BABE-E84CD1529537}"/>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a:extLst>
              <a:ext uri="{FF2B5EF4-FFF2-40B4-BE49-F238E27FC236}">
                <a16:creationId xmlns:a16="http://schemas.microsoft.com/office/drawing/2014/main" id="{04DBDD6C-4C04-4CB9-B2B7-EBD1D2574257}"/>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9A8736C9-A218-4E20-8A7E-0EE3F1F811D8}"/>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chemeClr val="tx2"/>
                </a:solidFill>
              </a:defRPr>
            </a:lvl1pPr>
          </a:lstStyle>
          <a:p>
            <a:pPr>
              <a:defRPr/>
            </a:pPr>
            <a:fld id="{2934332D-97A8-4956-B349-179504549DA2}" type="slidenum">
              <a:rPr lang="en-US" altLang="en-US"/>
              <a:pPr>
                <a:defRPr/>
              </a:pPr>
              <a:t>‹#›</a:t>
            </a:fld>
            <a:endParaRPr lang="en-US" altLang="en-US"/>
          </a:p>
        </p:txBody>
      </p:sp>
      <p:sp>
        <p:nvSpPr>
          <p:cNvPr id="3" name="Text Placeholder 2">
            <a:extLst>
              <a:ext uri="{FF2B5EF4-FFF2-40B4-BE49-F238E27FC236}">
                <a16:creationId xmlns:a16="http://schemas.microsoft.com/office/drawing/2014/main" id="{A3BCD433-F253-418C-850E-A5B75DAF86AE}"/>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51" r:id="rId1"/>
    <p:sldLayoutId id="2147484346" r:id="rId2"/>
    <p:sldLayoutId id="2147484352" r:id="rId3"/>
    <p:sldLayoutId id="2147484347" r:id="rId4"/>
    <p:sldLayoutId id="2147484348" r:id="rId5"/>
    <p:sldLayoutId id="2147484349" r:id="rId6"/>
    <p:sldLayoutId id="2147484353" r:id="rId7"/>
    <p:sldLayoutId id="2147484354" r:id="rId8"/>
    <p:sldLayoutId id="2147484355" r:id="rId9"/>
    <p:sldLayoutId id="2147484350" r:id="rId10"/>
    <p:sldLayoutId id="214748435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ttrockstars.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timestables.co.uk/" TargetMode="External"/><Relationship Id="rId2" Type="http://schemas.openxmlformats.org/officeDocument/2006/relationships/hyperlink" Target="http://www.multiplication.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et-aware.org.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i="1" dirty="0">
                <a:solidFill>
                  <a:srgbClr val="FFFF00"/>
                </a:solidFill>
                <a:latin typeface="Calibri Light" panose="020F0302020204030204" pitchFamily="34" charset="0"/>
                <a:ea typeface="Calibri Light" panose="020F0302020204030204" pitchFamily="34" charset="0"/>
                <a:cs typeface="Calibri Light" panose="020F0302020204030204" pitchFamily="34" charset="0"/>
              </a:rPr>
              <a:t>Lunsford Primary School</a:t>
            </a:r>
            <a:endParaRPr lang="en-US" altLang="en-US" i="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00113" y="2763838"/>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F335BC75-375C-47B0-9044-0F531EE0FA88}"/>
              </a:ext>
            </a:extLst>
          </p:cNvPr>
          <p:cNvSpPr>
            <a:spLocks noGrp="1"/>
          </p:cNvSpPr>
          <p:nvPr>
            <p:ph idx="1"/>
          </p:nvPr>
        </p:nvSpPr>
        <p:spPr>
          <a:xfrm>
            <a:off x="323528" y="1988840"/>
            <a:ext cx="7408862" cy="4268338"/>
          </a:xfrm>
        </p:spPr>
        <p:txBody>
          <a:bodyPr/>
          <a:lstStyle/>
          <a:p>
            <a:pPr marL="0" indent="0" algn="ctr">
              <a:buNone/>
              <a:defRPr/>
            </a:pPr>
            <a:r>
              <a:rPr lang="en-US" altLang="en-US" dirty="0"/>
              <a:t>We really want to work together with you as parents, to ensure all the children have the best year possible.</a:t>
            </a:r>
          </a:p>
          <a:p>
            <a:pPr marL="0" indent="0">
              <a:buNone/>
              <a:defRPr/>
            </a:pPr>
            <a:r>
              <a:rPr lang="en-US" altLang="en-US" dirty="0"/>
              <a:t>As the year progresses we are keen for the children to develop their independence now they are in KS2. </a:t>
            </a:r>
          </a:p>
          <a:p>
            <a:pPr marL="0" indent="0">
              <a:buNone/>
              <a:defRPr/>
            </a:pPr>
            <a:r>
              <a:rPr lang="en-US" altLang="en-US" dirty="0"/>
              <a:t>With this in mind, we have high expectations for both work and </a:t>
            </a:r>
            <a:r>
              <a:rPr lang="en-US" altLang="en-US" dirty="0" err="1"/>
              <a:t>behaviour</a:t>
            </a:r>
            <a:r>
              <a:rPr lang="en-US" altLang="en-US" dirty="0"/>
              <a:t> including: </a:t>
            </a:r>
          </a:p>
          <a:p>
            <a:pPr>
              <a:defRPr/>
            </a:pPr>
            <a:r>
              <a:rPr lang="en-US" altLang="en-US" sz="2000" dirty="0"/>
              <a:t>Presentation of work</a:t>
            </a:r>
          </a:p>
          <a:p>
            <a:pPr>
              <a:defRPr/>
            </a:pPr>
            <a:r>
              <a:rPr lang="en-US" altLang="en-US" sz="2000" dirty="0"/>
              <a:t>Positive attitude to learning </a:t>
            </a:r>
          </a:p>
          <a:p>
            <a:pPr>
              <a:defRPr/>
            </a:pPr>
            <a:r>
              <a:rPr lang="en-US" altLang="en-US" sz="2000" dirty="0"/>
              <a:t>Concentration/ being ready to learn each lesson</a:t>
            </a:r>
          </a:p>
          <a:p>
            <a:pPr>
              <a:defRPr/>
            </a:pPr>
            <a:r>
              <a:rPr lang="en-US" altLang="en-US" sz="2000" dirty="0"/>
              <a:t>Working to their full potential</a:t>
            </a:r>
          </a:p>
          <a:p>
            <a:pPr>
              <a:defRPr/>
            </a:pPr>
            <a:r>
              <a:rPr lang="en-US" altLang="en-US" sz="2000" dirty="0"/>
              <a:t>Taking responsibility for their learning </a:t>
            </a:r>
          </a:p>
          <a:p>
            <a:pPr>
              <a:defRPr/>
            </a:pPr>
            <a:endParaRPr lang="en-US" altLang="en-US" dirty="0"/>
          </a:p>
          <a:p>
            <a:pPr marL="0" indent="0" algn="ctr">
              <a:buNone/>
              <a:defRPr/>
            </a:pPr>
            <a:endParaRPr lang="en-US" altLang="en-US" dirty="0"/>
          </a:p>
          <a:p>
            <a:pPr marL="0" indent="0" algn="ctr">
              <a:buNone/>
              <a:defRPr/>
            </a:pPr>
            <a:endParaRPr lang="en-US" altLang="en-US" dirty="0"/>
          </a:p>
        </p:txBody>
      </p:sp>
      <p:sp>
        <p:nvSpPr>
          <p:cNvPr id="13315" name="Title 2">
            <a:extLst>
              <a:ext uri="{FF2B5EF4-FFF2-40B4-BE49-F238E27FC236}">
                <a16:creationId xmlns:a16="http://schemas.microsoft.com/office/drawing/2014/main" id="{E1763F3B-972F-41B4-96B9-653FFB28327D}"/>
              </a:ext>
            </a:extLst>
          </p:cNvPr>
          <p:cNvSpPr>
            <a:spLocks noGrp="1"/>
          </p:cNvSpPr>
          <p:nvPr>
            <p:ph type="title"/>
          </p:nvPr>
        </p:nvSpPr>
        <p:spPr/>
        <p:txBody>
          <a:bodyPr/>
          <a:lstStyle/>
          <a:p>
            <a:r>
              <a:rPr lang="en-US" altLang="en-US" dirty="0">
                <a:solidFill>
                  <a:srgbClr val="FFFF00"/>
                </a:solidFill>
              </a:rPr>
              <a:t>Welcome to Lion Class!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C1338-8D77-4471-A1FA-90029666DF24}"/>
              </a:ext>
            </a:extLst>
          </p:cNvPr>
          <p:cNvSpPr>
            <a:spLocks noGrp="1"/>
          </p:cNvSpPr>
          <p:nvPr>
            <p:ph idx="1"/>
          </p:nvPr>
        </p:nvSpPr>
        <p:spPr>
          <a:xfrm>
            <a:off x="871538" y="1772817"/>
            <a:ext cx="7408862" cy="3960440"/>
          </a:xfrm>
        </p:spPr>
        <p:txBody>
          <a:bodyPr>
            <a:noAutofit/>
          </a:bodyPr>
          <a:lstStyle/>
          <a:p>
            <a:pPr>
              <a:defRPr/>
            </a:pPr>
            <a:r>
              <a:rPr lang="en-US" sz="2000" u="sng" dirty="0"/>
              <a:t>Autumn Term</a:t>
            </a:r>
          </a:p>
          <a:p>
            <a:pPr marL="0" indent="0">
              <a:buNone/>
              <a:defRPr/>
            </a:pPr>
            <a:r>
              <a:rPr lang="en-US" sz="2000" dirty="0"/>
              <a:t>History- The Romans</a:t>
            </a:r>
          </a:p>
          <a:p>
            <a:pPr marL="0" indent="0">
              <a:buNone/>
              <a:defRPr/>
            </a:pPr>
            <a:r>
              <a:rPr lang="en-US" sz="2000" dirty="0"/>
              <a:t>Geography- Brazil </a:t>
            </a:r>
          </a:p>
          <a:p>
            <a:pPr marL="0" indent="0">
              <a:buNone/>
              <a:defRPr/>
            </a:pPr>
            <a:r>
              <a:rPr lang="en-US" sz="2000" dirty="0"/>
              <a:t>Science- Animals Including Humans/Light </a:t>
            </a:r>
          </a:p>
          <a:p>
            <a:pPr>
              <a:defRPr/>
            </a:pPr>
            <a:r>
              <a:rPr lang="en-US" sz="2000" u="sng" dirty="0"/>
              <a:t>Spring Term</a:t>
            </a:r>
          </a:p>
          <a:p>
            <a:pPr marL="0" indent="0">
              <a:buNone/>
              <a:defRPr/>
            </a:pPr>
            <a:r>
              <a:rPr lang="en-US" sz="2000" dirty="0"/>
              <a:t>History- The Stone Age/The Iron Age to The Bronze Age</a:t>
            </a:r>
          </a:p>
          <a:p>
            <a:pPr marL="0" indent="0">
              <a:buNone/>
              <a:defRPr/>
            </a:pPr>
            <a:r>
              <a:rPr lang="en-US" sz="2000" dirty="0"/>
              <a:t>Science- Forces and Magnets/Rocks </a:t>
            </a:r>
          </a:p>
          <a:p>
            <a:pPr>
              <a:defRPr/>
            </a:pPr>
            <a:r>
              <a:rPr lang="en-US" sz="2000" u="sng" dirty="0"/>
              <a:t>Summer Term</a:t>
            </a:r>
          </a:p>
          <a:p>
            <a:pPr marL="0" indent="0">
              <a:buNone/>
              <a:defRPr/>
            </a:pPr>
            <a:r>
              <a:rPr lang="en-US" sz="2000" dirty="0"/>
              <a:t>Geography- Volcanoes/Rivers</a:t>
            </a:r>
          </a:p>
          <a:p>
            <a:pPr marL="0" indent="0">
              <a:buNone/>
              <a:defRPr/>
            </a:pPr>
            <a:r>
              <a:rPr lang="en-US" sz="2000" dirty="0"/>
              <a:t>Science- Plants </a:t>
            </a:r>
          </a:p>
        </p:txBody>
      </p:sp>
      <p:sp>
        <p:nvSpPr>
          <p:cNvPr id="15363" name="Title 2">
            <a:extLst>
              <a:ext uri="{FF2B5EF4-FFF2-40B4-BE49-F238E27FC236}">
                <a16:creationId xmlns:a16="http://schemas.microsoft.com/office/drawing/2014/main" id="{2CEEE4B0-F7F9-4942-8638-020531051884}"/>
              </a:ext>
            </a:extLst>
          </p:cNvPr>
          <p:cNvSpPr>
            <a:spLocks noGrp="1"/>
          </p:cNvSpPr>
          <p:nvPr>
            <p:ph type="title"/>
          </p:nvPr>
        </p:nvSpPr>
        <p:spPr/>
        <p:txBody>
          <a:bodyPr/>
          <a:lstStyle/>
          <a:p>
            <a:r>
              <a:rPr lang="en-US" altLang="en-US">
                <a:solidFill>
                  <a:srgbClr val="FFFF00"/>
                </a:solidFill>
              </a:rPr>
              <a:t>Our Topics </a:t>
            </a:r>
            <a:endParaRPr lang="en-US" altLang="en-US"/>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90F3AB8-AE7E-4960-B984-A025007624E8}"/>
              </a:ext>
            </a:extLst>
          </p:cNvPr>
          <p:cNvSpPr>
            <a:spLocks noGrp="1"/>
          </p:cNvSpPr>
          <p:nvPr>
            <p:ph type="title"/>
          </p:nvPr>
        </p:nvSpPr>
        <p:spPr/>
        <p:txBody>
          <a:bodyPr/>
          <a:lstStyle/>
          <a:p>
            <a:r>
              <a:rPr lang="en-US" altLang="en-US" dirty="0">
                <a:solidFill>
                  <a:srgbClr val="FFFF00"/>
                </a:solidFill>
              </a:rPr>
              <a:t>Spellings</a:t>
            </a:r>
            <a:endParaRPr lang="en-GB" altLang="en-US" dirty="0"/>
          </a:p>
        </p:txBody>
      </p:sp>
      <p:sp>
        <p:nvSpPr>
          <p:cNvPr id="23555" name="Content Placeholder 1">
            <a:extLst>
              <a:ext uri="{FF2B5EF4-FFF2-40B4-BE49-F238E27FC236}">
                <a16:creationId xmlns:a16="http://schemas.microsoft.com/office/drawing/2014/main" id="{1F5643FF-ACBE-4260-91D2-807F22E6AE66}"/>
              </a:ext>
            </a:extLst>
          </p:cNvPr>
          <p:cNvSpPr txBox="1">
            <a:spLocks/>
          </p:cNvSpPr>
          <p:nvPr/>
        </p:nvSpPr>
        <p:spPr bwMode="auto">
          <a:xfrm>
            <a:off x="900113" y="2565400"/>
            <a:ext cx="75326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a:r>
              <a:rPr lang="en-US" altLang="en-US" dirty="0"/>
              <a:t>In Year 3, we will be teaching spelling three times a week focusing on the Y3/4 word lists and spelling patterns from the National Curriculum. </a:t>
            </a:r>
          </a:p>
          <a:p>
            <a:pPr algn="just"/>
            <a:r>
              <a:rPr lang="en-US" altLang="en-US" dirty="0"/>
              <a:t>We will also be recapping spelling strategies learnt in Year 2 </a:t>
            </a:r>
            <a:r>
              <a:rPr lang="en-US" altLang="en-US" dirty="0" err="1"/>
              <a:t>eg.</a:t>
            </a:r>
            <a:r>
              <a:rPr lang="en-US" altLang="en-US" dirty="0"/>
              <a:t> Homophones, suffixes etc.</a:t>
            </a:r>
          </a:p>
          <a:p>
            <a:pPr algn="just"/>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Times Tables</a:t>
            </a:r>
          </a:p>
        </p:txBody>
      </p:sp>
      <p:sp>
        <p:nvSpPr>
          <p:cNvPr id="4" name="Content Placeholder 1">
            <a:extLst>
              <a:ext uri="{FF2B5EF4-FFF2-40B4-BE49-F238E27FC236}">
                <a16:creationId xmlns:a16="http://schemas.microsoft.com/office/drawing/2014/main" id="{1F5643FF-ACBE-4260-91D2-807F22E6AE66}"/>
              </a:ext>
            </a:extLst>
          </p:cNvPr>
          <p:cNvSpPr txBox="1">
            <a:spLocks/>
          </p:cNvSpPr>
          <p:nvPr/>
        </p:nvSpPr>
        <p:spPr bwMode="auto">
          <a:xfrm>
            <a:off x="805656" y="1988840"/>
            <a:ext cx="7532687"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a:r>
              <a:rPr lang="en-US" altLang="en-US" sz="2000" dirty="0"/>
              <a:t>Times tables is a key area of </a:t>
            </a:r>
            <a:r>
              <a:rPr lang="en-US" altLang="en-US" sz="2000" dirty="0" err="1"/>
              <a:t>Maths</a:t>
            </a:r>
            <a:r>
              <a:rPr lang="en-US" altLang="en-US" sz="2000" dirty="0"/>
              <a:t> in Year 3 and beyond! Good knowledge of times tables is essential. </a:t>
            </a:r>
          </a:p>
          <a:p>
            <a:pPr algn="just"/>
            <a:r>
              <a:rPr lang="en-US" altLang="en-US" sz="2000" dirty="0"/>
              <a:t>We will have weekly times tables lessons. </a:t>
            </a:r>
          </a:p>
          <a:p>
            <a:pPr algn="just"/>
            <a:r>
              <a:rPr lang="en-US" altLang="en-US" sz="2000" dirty="0"/>
              <a:t>This year we will be revising our 2x, 5x and 10x tables (Autumn Term) and learning our 3x, 4x and 8x tables (Spring- Summer Term). </a:t>
            </a:r>
          </a:p>
          <a:p>
            <a:pPr algn="just"/>
            <a:r>
              <a:rPr lang="en-US" altLang="en-US" sz="2000" dirty="0"/>
              <a:t>Helping your child learn their times tables is the best way you can support their </a:t>
            </a:r>
            <a:r>
              <a:rPr lang="en-US" altLang="en-US" sz="2000" dirty="0" err="1"/>
              <a:t>Maths</a:t>
            </a:r>
            <a:r>
              <a:rPr lang="en-US" altLang="en-US" sz="2000" dirty="0"/>
              <a:t> at home. </a:t>
            </a:r>
          </a:p>
          <a:p>
            <a:pPr algn="just"/>
            <a:r>
              <a:rPr lang="en-US" altLang="en-US" sz="2000" dirty="0"/>
              <a:t>We use TT </a:t>
            </a:r>
            <a:r>
              <a:rPr lang="en-US" altLang="en-US" sz="2000" dirty="0" err="1"/>
              <a:t>Rockstars</a:t>
            </a:r>
            <a:r>
              <a:rPr lang="en-US" altLang="en-US" sz="2000" dirty="0"/>
              <a:t> in school which children can also access at home. </a:t>
            </a:r>
            <a:r>
              <a:rPr lang="en-US" altLang="en-US" sz="2000" dirty="0">
                <a:hlinkClick r:id="rId2"/>
              </a:rPr>
              <a:t>www.ttrockstars.com</a:t>
            </a:r>
            <a:r>
              <a:rPr lang="en-US" altLang="en-US" sz="2000" dirty="0"/>
              <a:t> </a:t>
            </a:r>
          </a:p>
          <a:p>
            <a:pPr algn="just"/>
            <a:r>
              <a:rPr lang="en-US" altLang="en-US" sz="2000" dirty="0"/>
              <a:t>All children have their own log in and they can earn points for the number of questions they answer correctly. </a:t>
            </a:r>
          </a:p>
        </p:txBody>
      </p:sp>
    </p:spTree>
    <p:extLst>
      <p:ext uri="{BB962C8B-B14F-4D97-AF65-F5344CB8AC3E}">
        <p14:creationId xmlns:p14="http://schemas.microsoft.com/office/powerpoint/2010/main" val="125377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7CEE-C7BE-4847-B313-DDC1767AB3BE}"/>
              </a:ext>
            </a:extLst>
          </p:cNvPr>
          <p:cNvSpPr>
            <a:spLocks noGrp="1"/>
          </p:cNvSpPr>
          <p:nvPr>
            <p:ph type="title"/>
          </p:nvPr>
        </p:nvSpPr>
        <p:spPr/>
        <p:txBody>
          <a:bodyPr/>
          <a:lstStyle/>
          <a:p>
            <a:r>
              <a:rPr lang="en-US" dirty="0">
                <a:solidFill>
                  <a:srgbClr val="FFFF00"/>
                </a:solidFill>
              </a:rPr>
              <a:t>Times Tables</a:t>
            </a:r>
            <a:endParaRPr lang="en-GB" dirty="0">
              <a:solidFill>
                <a:srgbClr val="FFFF00"/>
              </a:solidFill>
            </a:endParaRPr>
          </a:p>
        </p:txBody>
      </p:sp>
      <p:sp>
        <p:nvSpPr>
          <p:cNvPr id="3" name="Content Placeholder 1">
            <a:extLst>
              <a:ext uri="{FF2B5EF4-FFF2-40B4-BE49-F238E27FC236}">
                <a16:creationId xmlns:a16="http://schemas.microsoft.com/office/drawing/2014/main" id="{A910BC1B-487F-4B3C-95C3-969672B44335}"/>
              </a:ext>
            </a:extLst>
          </p:cNvPr>
          <p:cNvSpPr txBox="1">
            <a:spLocks/>
          </p:cNvSpPr>
          <p:nvPr/>
        </p:nvSpPr>
        <p:spPr bwMode="auto">
          <a:xfrm>
            <a:off x="694364" y="2204864"/>
            <a:ext cx="7532687"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r>
              <a:rPr lang="en-US" altLang="en-US" dirty="0"/>
              <a:t>Some other popular websites are  </a:t>
            </a:r>
            <a:r>
              <a:rPr lang="en-US" altLang="en-US" dirty="0">
                <a:hlinkClick r:id="rId2"/>
              </a:rPr>
              <a:t>www.multiplication.com</a:t>
            </a:r>
            <a:r>
              <a:rPr lang="en-US" altLang="en-US" dirty="0"/>
              <a:t> or </a:t>
            </a:r>
            <a:r>
              <a:rPr lang="en-US" altLang="en-US" dirty="0">
                <a:hlinkClick r:id="rId3"/>
              </a:rPr>
              <a:t>www.timestables.co.uk</a:t>
            </a:r>
            <a:r>
              <a:rPr lang="en-US" altLang="en-US" dirty="0"/>
              <a:t> </a:t>
            </a:r>
          </a:p>
          <a:p>
            <a:pPr algn="just"/>
            <a:r>
              <a:rPr lang="en-US" altLang="en-US" dirty="0"/>
              <a:t>There are various strategies you can use to help your child learn their tables but you need to find what works best for them!</a:t>
            </a:r>
          </a:p>
          <a:p>
            <a:pPr algn="just"/>
            <a:r>
              <a:rPr lang="en-US" altLang="en-US" dirty="0"/>
              <a:t>As well as the times table fact, children need to learn the corresponding division fact </a:t>
            </a:r>
          </a:p>
          <a:p>
            <a:pPr algn="just"/>
            <a:r>
              <a:rPr lang="en-US" altLang="en-US" dirty="0" err="1"/>
              <a:t>Eg.</a:t>
            </a:r>
            <a:r>
              <a:rPr lang="en-US" altLang="en-US" dirty="0"/>
              <a:t>    3 x 5 = 15</a:t>
            </a:r>
          </a:p>
          <a:p>
            <a:pPr marL="0" indent="0" algn="just">
              <a:buNone/>
            </a:pPr>
            <a:r>
              <a:rPr lang="en-US" altLang="en-US" dirty="0"/>
              <a:t>	5 x 3 = 15</a:t>
            </a:r>
          </a:p>
          <a:p>
            <a:pPr marL="0" indent="0" algn="just">
              <a:buNone/>
            </a:pPr>
            <a:r>
              <a:rPr lang="en-US" altLang="en-US" dirty="0"/>
              <a:t>	15 ÷ 3 = 5</a:t>
            </a:r>
          </a:p>
          <a:p>
            <a:pPr marL="0" indent="0" algn="just">
              <a:buNone/>
            </a:pPr>
            <a:r>
              <a:rPr lang="en-US" altLang="en-US" dirty="0"/>
              <a:t>	15 ÷ 5 = 3</a:t>
            </a:r>
          </a:p>
          <a:p>
            <a:pPr marL="0" indent="0" algn="just">
              <a:buNone/>
            </a:pPr>
            <a:endParaRPr lang="en-US" altLang="en-US" dirty="0"/>
          </a:p>
          <a:p>
            <a:pPr algn="just"/>
            <a:endParaRPr lang="en-US" altLang="en-US" dirty="0"/>
          </a:p>
        </p:txBody>
      </p:sp>
    </p:spTree>
    <p:extLst>
      <p:ext uri="{BB962C8B-B14F-4D97-AF65-F5344CB8AC3E}">
        <p14:creationId xmlns:p14="http://schemas.microsoft.com/office/powerpoint/2010/main" val="297460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Reading</a:t>
            </a:r>
          </a:p>
        </p:txBody>
      </p:sp>
      <p:sp>
        <p:nvSpPr>
          <p:cNvPr id="5" name="Content Placeholder 1">
            <a:extLst>
              <a:ext uri="{FF2B5EF4-FFF2-40B4-BE49-F238E27FC236}">
                <a16:creationId xmlns:a16="http://schemas.microsoft.com/office/drawing/2014/main" id="{9D8466E0-5FE3-4918-BDF5-90F94C08F418}"/>
              </a:ext>
            </a:extLst>
          </p:cNvPr>
          <p:cNvSpPr txBox="1">
            <a:spLocks/>
          </p:cNvSpPr>
          <p:nvPr/>
        </p:nvSpPr>
        <p:spPr bwMode="auto">
          <a:xfrm>
            <a:off x="251520" y="2276872"/>
            <a:ext cx="822960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000" dirty="0"/>
              <a:t>This year reading is very important. </a:t>
            </a:r>
            <a:endParaRPr lang="en-GB" sz="2000" dirty="0"/>
          </a:p>
          <a:p>
            <a:r>
              <a:rPr lang="en-US" sz="2000" dirty="0"/>
              <a:t>P</a:t>
            </a:r>
            <a:r>
              <a:rPr lang="en-GB" sz="2000" dirty="0"/>
              <a:t>lease listen to your child (even if they are fluent) every night and ensure that it is recorded in their record book. We will be using these everyday so they must be in school daily. </a:t>
            </a:r>
          </a:p>
          <a:p>
            <a:r>
              <a:rPr lang="en-US" sz="2000" dirty="0"/>
              <a:t>O</a:t>
            </a:r>
            <a:r>
              <a:rPr lang="en-GB" sz="2000" dirty="0"/>
              <a:t>n a Wednesday evening, please sign your Buster Book Club bookmark with a record of how many minutes your child has read for. We have a weekly competition to see which class reads the most!</a:t>
            </a:r>
          </a:p>
          <a:p>
            <a:r>
              <a:rPr lang="en-US" sz="2000" dirty="0"/>
              <a:t>T</a:t>
            </a:r>
            <a:r>
              <a:rPr lang="en-GB" sz="2000" dirty="0" err="1"/>
              <a:t>ry</a:t>
            </a:r>
            <a:r>
              <a:rPr lang="en-GB" sz="2000" dirty="0"/>
              <a:t> to encourage your child to read a variety of texts to help widen their knowledge and experiences of reading. </a:t>
            </a:r>
          </a:p>
          <a:p>
            <a:r>
              <a:rPr lang="en-US" sz="2000" dirty="0"/>
              <a:t>It is very important that children understand what they are reading. </a:t>
            </a:r>
            <a:endParaRPr lang="en-GB" sz="2000" dirty="0"/>
          </a:p>
          <a:p>
            <a:endParaRPr lang="en-GB" sz="2000" dirty="0"/>
          </a:p>
          <a:p>
            <a:endParaRPr lang="en-GB" sz="2000" dirty="0"/>
          </a:p>
          <a:p>
            <a:endParaRPr lang="en-GB" sz="2000" dirty="0"/>
          </a:p>
          <a:p>
            <a:endParaRPr lang="en-GB" sz="2000" dirty="0"/>
          </a:p>
          <a:p>
            <a:r>
              <a:rPr lang="en-GB" sz="2000" dirty="0"/>
              <a:t>mention Buster Book Club!</a:t>
            </a:r>
          </a:p>
        </p:txBody>
      </p:sp>
    </p:spTree>
    <p:extLst>
      <p:ext uri="{BB962C8B-B14F-4D97-AF65-F5344CB8AC3E}">
        <p14:creationId xmlns:p14="http://schemas.microsoft.com/office/powerpoint/2010/main" val="295919256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Homework</a:t>
            </a:r>
          </a:p>
        </p:txBody>
      </p:sp>
      <p:sp>
        <p:nvSpPr>
          <p:cNvPr id="2" name="Content Placeholder 1"/>
          <p:cNvSpPr>
            <a:spLocks noGrp="1"/>
          </p:cNvSpPr>
          <p:nvPr>
            <p:ph idx="1"/>
          </p:nvPr>
        </p:nvSpPr>
        <p:spPr>
          <a:xfrm>
            <a:off x="611560" y="2420888"/>
            <a:ext cx="7408862" cy="4098974"/>
          </a:xfrm>
        </p:spPr>
        <p:txBody>
          <a:bodyPr/>
          <a:lstStyle/>
          <a:p>
            <a:r>
              <a:rPr lang="en-US" dirty="0"/>
              <a:t>Homework will be sent home on a Thursday to be returned to school the following Wednesday. </a:t>
            </a:r>
          </a:p>
          <a:p>
            <a:r>
              <a:rPr lang="en-US" dirty="0"/>
              <a:t>SPAG/Reading and </a:t>
            </a:r>
            <a:r>
              <a:rPr lang="en-US" dirty="0" err="1"/>
              <a:t>Maths</a:t>
            </a:r>
            <a:r>
              <a:rPr lang="en-US" dirty="0"/>
              <a:t>. </a:t>
            </a:r>
          </a:p>
          <a:p>
            <a:r>
              <a:rPr lang="en-US" dirty="0"/>
              <a:t>All children have a homework book and their work must be completed in pencil. </a:t>
            </a:r>
          </a:p>
          <a:p>
            <a:r>
              <a:rPr lang="en-US" dirty="0"/>
              <a:t>We do not expect children to spend longer than 30 minutes on a task. </a:t>
            </a:r>
          </a:p>
          <a:p>
            <a:r>
              <a:rPr lang="en-US" dirty="0"/>
              <a:t>If there are any problems, please encourage your child to speak to an adult in class who can help them with it. </a:t>
            </a:r>
            <a:endParaRPr lang="en-GB" dirty="0"/>
          </a:p>
          <a:p>
            <a:pPr marL="0" indent="0">
              <a:buNone/>
            </a:pPr>
            <a:endParaRPr lang="en-GB"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1BED4-AA91-40FB-9070-EAD3F37EA029}"/>
              </a:ext>
            </a:extLst>
          </p:cNvPr>
          <p:cNvSpPr>
            <a:spLocks noGrp="1"/>
          </p:cNvSpPr>
          <p:nvPr>
            <p:ph idx="1"/>
          </p:nvPr>
        </p:nvSpPr>
        <p:spPr/>
        <p:txBody>
          <a:bodyPr/>
          <a:lstStyle/>
          <a:p>
            <a:r>
              <a:rPr lang="en-US" dirty="0"/>
              <a:t>Reading to an adult 5 times a week</a:t>
            </a:r>
          </a:p>
          <a:p>
            <a:r>
              <a:rPr lang="en-US" dirty="0"/>
              <a:t>Practicing times tables</a:t>
            </a:r>
          </a:p>
          <a:p>
            <a:r>
              <a:rPr lang="en-US" dirty="0"/>
              <a:t>Spelling patterns and Year3/4 words </a:t>
            </a:r>
            <a:endParaRPr lang="en-GB" dirty="0"/>
          </a:p>
        </p:txBody>
      </p:sp>
      <p:sp>
        <p:nvSpPr>
          <p:cNvPr id="3" name="Title 2">
            <a:extLst>
              <a:ext uri="{FF2B5EF4-FFF2-40B4-BE49-F238E27FC236}">
                <a16:creationId xmlns:a16="http://schemas.microsoft.com/office/drawing/2014/main" id="{A0E7A489-37B5-4460-8752-B5DD6D20F197}"/>
              </a:ext>
            </a:extLst>
          </p:cNvPr>
          <p:cNvSpPr>
            <a:spLocks noGrp="1"/>
          </p:cNvSpPr>
          <p:nvPr>
            <p:ph type="title"/>
          </p:nvPr>
        </p:nvSpPr>
        <p:spPr/>
        <p:txBody>
          <a:bodyPr/>
          <a:lstStyle/>
          <a:p>
            <a:r>
              <a:rPr lang="en-US" dirty="0">
                <a:solidFill>
                  <a:srgbClr val="FFFF00"/>
                </a:solidFill>
              </a:rPr>
              <a:t>Ongoing Homework </a:t>
            </a:r>
            <a:endParaRPr lang="en-GB" dirty="0">
              <a:solidFill>
                <a:srgbClr val="FFFF00"/>
              </a:solidFill>
            </a:endParaRPr>
          </a:p>
        </p:txBody>
      </p:sp>
    </p:spTree>
    <p:extLst>
      <p:ext uri="{BB962C8B-B14F-4D97-AF65-F5344CB8AC3E}">
        <p14:creationId xmlns:p14="http://schemas.microsoft.com/office/powerpoint/2010/main" val="182130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85B790-FB07-42DF-8686-3784D4DFCAAB}"/>
              </a:ext>
            </a:extLst>
          </p:cNvPr>
          <p:cNvSpPr>
            <a:spLocks noGrp="1"/>
          </p:cNvSpPr>
          <p:nvPr>
            <p:ph idx="1"/>
          </p:nvPr>
        </p:nvSpPr>
        <p:spPr>
          <a:xfrm>
            <a:off x="871538" y="2276475"/>
            <a:ext cx="7408862" cy="3849688"/>
          </a:xfrm>
        </p:spPr>
        <p:txBody>
          <a:bodyPr>
            <a:normAutofit/>
          </a:bodyPr>
          <a:lstStyle/>
          <a:p>
            <a:pPr>
              <a:defRPr/>
            </a:pPr>
            <a:r>
              <a:rPr lang="en-US" b="1" u="sng" dirty="0"/>
              <a:t>Term 1- Mondays</a:t>
            </a:r>
          </a:p>
          <a:p>
            <a:pPr>
              <a:defRPr/>
            </a:pPr>
            <a:r>
              <a:rPr lang="en-US" dirty="0"/>
              <a:t>Trainers (which might get muddy), PE t-shirt, shorts, jogging trousers, sun hat for summer, spare socks (for those wearing tights). </a:t>
            </a:r>
          </a:p>
          <a:p>
            <a:pPr>
              <a:defRPr/>
            </a:pPr>
            <a:r>
              <a:rPr lang="en-US" dirty="0"/>
              <a:t>Forest School dates will be posted on Class Dojo! </a:t>
            </a:r>
          </a:p>
          <a:p>
            <a:pPr algn="just">
              <a:defRPr/>
            </a:pPr>
            <a:r>
              <a:rPr lang="en-US" dirty="0"/>
              <a:t>Children to wear PE kit on PE days </a:t>
            </a:r>
          </a:p>
          <a:p>
            <a:pPr algn="just">
              <a:defRPr/>
            </a:pPr>
            <a:r>
              <a:rPr lang="en-US" dirty="0"/>
              <a:t>Earrings must be taken out and long hair tied back.</a:t>
            </a:r>
          </a:p>
          <a:p>
            <a:pPr algn="just">
              <a:defRPr/>
            </a:pPr>
            <a:r>
              <a:rPr lang="en-US" dirty="0"/>
              <a:t>Please make sure all items of PE kits and uniform are named.</a:t>
            </a:r>
          </a:p>
        </p:txBody>
      </p:sp>
      <p:sp>
        <p:nvSpPr>
          <p:cNvPr id="24579" name="Title 1">
            <a:extLst>
              <a:ext uri="{FF2B5EF4-FFF2-40B4-BE49-F238E27FC236}">
                <a16:creationId xmlns:a16="http://schemas.microsoft.com/office/drawing/2014/main" id="{E6ABAA02-ACCF-42C4-9F13-E4E12B1D4396}"/>
              </a:ext>
            </a:extLst>
          </p:cNvPr>
          <p:cNvSpPr>
            <a:spLocks noGrp="1"/>
          </p:cNvSpPr>
          <p:nvPr>
            <p:ph type="title"/>
          </p:nvPr>
        </p:nvSpPr>
        <p:spPr>
          <a:xfrm>
            <a:off x="395288" y="333375"/>
            <a:ext cx="8229600" cy="1252538"/>
          </a:xfrm>
        </p:spPr>
        <p:txBody>
          <a:bodyPr/>
          <a:lstStyle/>
          <a:p>
            <a:r>
              <a:rPr lang="en-US" altLang="en-US">
                <a:solidFill>
                  <a:srgbClr val="FFFF00"/>
                </a:solidFill>
              </a:rPr>
              <a:t>PE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D045EB-CF4E-407F-8211-4B42EF3BB633}"/>
              </a:ext>
            </a:extLst>
          </p:cNvPr>
          <p:cNvSpPr>
            <a:spLocks noGrp="1"/>
          </p:cNvSpPr>
          <p:nvPr>
            <p:ph idx="1"/>
          </p:nvPr>
        </p:nvSpPr>
        <p:spPr>
          <a:xfrm>
            <a:off x="871538" y="2348880"/>
            <a:ext cx="7408862" cy="4509120"/>
          </a:xfrm>
        </p:spPr>
        <p:txBody>
          <a:bodyPr/>
          <a:lstStyle/>
          <a:p>
            <a:r>
              <a:rPr lang="en-US" dirty="0"/>
              <a:t>Swimming will be Friday afternoons (2-2.30) Terms 1-4. </a:t>
            </a:r>
          </a:p>
          <a:p>
            <a:r>
              <a:rPr lang="en-US" dirty="0"/>
              <a:t>Swimming kit- towel and swimming costume/shorts in a separate, named bag. If your child needs goggles, please bring those too. </a:t>
            </a:r>
          </a:p>
          <a:p>
            <a:r>
              <a:rPr lang="en-US" dirty="0"/>
              <a:t>Earrings must be taken out and long hair must be tied back- plaits.</a:t>
            </a:r>
          </a:p>
          <a:p>
            <a:r>
              <a:rPr lang="en-US" dirty="0"/>
              <a:t>We will be walking to Larkfield Leisure Centre. </a:t>
            </a:r>
          </a:p>
        </p:txBody>
      </p:sp>
      <p:sp>
        <p:nvSpPr>
          <p:cNvPr id="3" name="Title 2">
            <a:extLst>
              <a:ext uri="{FF2B5EF4-FFF2-40B4-BE49-F238E27FC236}">
                <a16:creationId xmlns:a16="http://schemas.microsoft.com/office/drawing/2014/main" id="{F5F4F40B-A801-41CB-AF2C-2160F5F7056D}"/>
              </a:ext>
            </a:extLst>
          </p:cNvPr>
          <p:cNvSpPr>
            <a:spLocks noGrp="1"/>
          </p:cNvSpPr>
          <p:nvPr>
            <p:ph type="title"/>
          </p:nvPr>
        </p:nvSpPr>
        <p:spPr/>
        <p:txBody>
          <a:bodyPr/>
          <a:lstStyle/>
          <a:p>
            <a:r>
              <a:rPr lang="en-US" dirty="0"/>
              <a:t>Swimming </a:t>
            </a:r>
            <a:endParaRPr lang="en-GB" dirty="0"/>
          </a:p>
        </p:txBody>
      </p:sp>
    </p:spTree>
    <p:extLst>
      <p:ext uri="{BB962C8B-B14F-4D97-AF65-F5344CB8AC3E}">
        <p14:creationId xmlns:p14="http://schemas.microsoft.com/office/powerpoint/2010/main" val="163476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D185BA2-593E-4C38-8368-CB831690CC77}"/>
              </a:ext>
            </a:extLst>
          </p:cNvPr>
          <p:cNvSpPr>
            <a:spLocks noGrp="1" noChangeArrowheads="1"/>
          </p:cNvSpPr>
          <p:nvPr>
            <p:ph idx="1"/>
          </p:nvPr>
        </p:nvSpPr>
        <p:spPr>
          <a:xfrm>
            <a:off x="611188" y="1916113"/>
            <a:ext cx="8137276" cy="4724400"/>
          </a:xfrm>
        </p:spPr>
        <p:txBody>
          <a:bodyPr rtlCol="0">
            <a:normAutofit/>
          </a:bodyPr>
          <a:lstStyle/>
          <a:p>
            <a:pPr marL="274320" indent="-274320" eaLnBrk="1" fontAlgn="auto" hangingPunct="1">
              <a:lnSpc>
                <a:spcPct val="90000"/>
              </a:lnSpc>
              <a:spcAft>
                <a:spcPts val="0"/>
              </a:spcAft>
              <a:buFontTx/>
              <a:buNone/>
              <a:defRPr/>
            </a:pPr>
            <a:endParaRPr lang="en-GB" sz="2800" b="1" dirty="0"/>
          </a:p>
          <a:p>
            <a:pPr marL="274320" indent="-274320" eaLnBrk="1" fontAlgn="auto" hangingPunct="1">
              <a:lnSpc>
                <a:spcPct val="90000"/>
              </a:lnSpc>
              <a:spcAft>
                <a:spcPts val="0"/>
              </a:spcAft>
              <a:defRPr/>
            </a:pPr>
            <a:r>
              <a:rPr lang="en-GB" dirty="0"/>
              <a:t>Headteacher – Mr G Anscombe</a:t>
            </a:r>
          </a:p>
          <a:p>
            <a:pPr marL="274320" indent="-274320" eaLnBrk="1" fontAlgn="auto" hangingPunct="1">
              <a:lnSpc>
                <a:spcPct val="90000"/>
              </a:lnSpc>
              <a:spcAft>
                <a:spcPts val="0"/>
              </a:spcAft>
              <a:defRPr/>
            </a:pPr>
            <a:r>
              <a:rPr lang="en-GB" dirty="0"/>
              <a:t>Deputy Headteacher – Mrs E Lomax</a:t>
            </a:r>
          </a:p>
          <a:p>
            <a:pPr marL="274320" indent="-274320" eaLnBrk="1" fontAlgn="auto" hangingPunct="1">
              <a:lnSpc>
                <a:spcPct val="90000"/>
              </a:lnSpc>
              <a:spcAft>
                <a:spcPts val="0"/>
              </a:spcAft>
              <a:defRPr/>
            </a:pPr>
            <a:r>
              <a:rPr lang="en-GB" dirty="0"/>
              <a:t>Lion Class Teacher – Miss White and </a:t>
            </a:r>
            <a:r>
              <a:rPr lang="en-US" dirty="0"/>
              <a:t>Mrs Regan (PPA- Friday mornings) </a:t>
            </a:r>
            <a:endParaRPr lang="en-GB" dirty="0"/>
          </a:p>
          <a:p>
            <a:pPr marL="274320" indent="-274320" eaLnBrk="1" fontAlgn="auto" hangingPunct="1">
              <a:lnSpc>
                <a:spcPct val="90000"/>
              </a:lnSpc>
              <a:spcAft>
                <a:spcPts val="0"/>
              </a:spcAft>
              <a:defRPr/>
            </a:pPr>
            <a:r>
              <a:rPr lang="en-GB" dirty="0"/>
              <a:t>Lion Class Teaching Assistant –Mrs Coster </a:t>
            </a:r>
          </a:p>
          <a:p>
            <a:pPr marL="274320" indent="-274320" eaLnBrk="1" fontAlgn="auto" hangingPunct="1">
              <a:lnSpc>
                <a:spcPct val="90000"/>
              </a:lnSpc>
              <a:spcAft>
                <a:spcPts val="0"/>
              </a:spcAft>
              <a:defRPr/>
            </a:pPr>
            <a:r>
              <a:rPr lang="en-GB" dirty="0"/>
              <a:t>SENCO – Ms S Beckett ( Tues, Wed, Thurs)</a:t>
            </a:r>
          </a:p>
          <a:p>
            <a:pPr marL="274320" indent="-274320" eaLnBrk="1" fontAlgn="auto" hangingPunct="1">
              <a:lnSpc>
                <a:spcPct val="90000"/>
              </a:lnSpc>
              <a:spcAft>
                <a:spcPts val="0"/>
              </a:spcAft>
              <a:defRPr/>
            </a:pPr>
            <a:r>
              <a:rPr lang="en-GB" dirty="0"/>
              <a:t>FLO – Mrs A Taylor</a:t>
            </a:r>
          </a:p>
          <a:p>
            <a:pPr marL="274320" indent="-274320" eaLnBrk="1" fontAlgn="auto" hangingPunct="1">
              <a:lnSpc>
                <a:spcPct val="90000"/>
              </a:lnSpc>
              <a:spcAft>
                <a:spcPts val="0"/>
              </a:spcAft>
              <a:defRPr/>
            </a:pPr>
            <a:r>
              <a:rPr lang="en-GB" dirty="0"/>
              <a:t>Office Manager – Mrs K Mead</a:t>
            </a:r>
          </a:p>
          <a:p>
            <a:pPr marL="274320" indent="-274320" eaLnBrk="1" fontAlgn="auto" hangingPunct="1">
              <a:lnSpc>
                <a:spcPct val="90000"/>
              </a:lnSpc>
              <a:spcAft>
                <a:spcPts val="0"/>
              </a:spcAft>
              <a:defRPr/>
            </a:pPr>
            <a:r>
              <a:rPr lang="en-GB" dirty="0"/>
              <a:t>Co – Chairs of Governors – Mrs J Sharpe and Mr G </a:t>
            </a:r>
            <a:r>
              <a:rPr lang="en-GB" dirty="0" err="1"/>
              <a:t>Hodnett</a:t>
            </a:r>
            <a:endParaRPr lang="en-GB" dirty="0"/>
          </a:p>
        </p:txBody>
      </p:sp>
      <p:sp>
        <p:nvSpPr>
          <p:cNvPr id="30722" name="Rectangle 2">
            <a:extLst>
              <a:ext uri="{FF2B5EF4-FFF2-40B4-BE49-F238E27FC236}">
                <a16:creationId xmlns:a16="http://schemas.microsoft.com/office/drawing/2014/main" id="{EDFEAB41-3FE7-461A-BBE2-A54C59FCF883}"/>
              </a:ext>
            </a:extLst>
          </p:cNvPr>
          <p:cNvSpPr>
            <a:spLocks noGrp="1" noChangeArrowheads="1"/>
          </p:cNvSpPr>
          <p:nvPr>
            <p:ph type="title"/>
          </p:nvPr>
        </p:nvSpPr>
        <p:spPr>
          <a:xfrm>
            <a:off x="539750" y="549275"/>
            <a:ext cx="5327650" cy="863600"/>
          </a:xfrm>
        </p:spPr>
        <p:txBody>
          <a:bodyPr/>
          <a:lstStyle/>
          <a:p>
            <a:pPr eaLnBrk="1" hangingPunct="1"/>
            <a:r>
              <a:rPr lang="en-US" altLang="en-US" sz="4000">
                <a:solidFill>
                  <a:srgbClr val="FFFF00"/>
                </a:solidFill>
              </a:rPr>
              <a:t>Who’s Who?</a:t>
            </a:r>
            <a:endParaRPr lang="en-GB" altLang="en-US" sz="4000">
              <a:solidFill>
                <a:srgbClr val="FFFF00"/>
              </a:solidFill>
            </a:endParaRPr>
          </a:p>
        </p:txBody>
      </p:sp>
      <p:pic>
        <p:nvPicPr>
          <p:cNvPr id="11268" name="Picture 6" descr="\\Lunsford-Dc01\headteacher$\Pictures\Logo.png">
            <a:extLst>
              <a:ext uri="{FF2B5EF4-FFF2-40B4-BE49-F238E27FC236}">
                <a16:creationId xmlns:a16="http://schemas.microsoft.com/office/drawing/2014/main" id="{312AA8F8-2F4B-4EF9-8560-DBD95C772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8913"/>
            <a:ext cx="18367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11" dur="500"/>
                                        <p:tgtEl>
                                          <p:spTgt spid="30723">
                                            <p:txEl>
                                              <p:pRg st="1" end="1"/>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randombar(horizontal)">
                                      <p:cBhvr>
                                        <p:cTn id="15" dur="500"/>
                                        <p:tgtEl>
                                          <p:spTgt spid="30723">
                                            <p:txEl>
                                              <p:pRg st="2" end="2"/>
                                            </p:txEl>
                                          </p:spTgt>
                                        </p:tgtEl>
                                      </p:cBhvr>
                                    </p:animEffect>
                                  </p:childTnLst>
                                </p:cTn>
                              </p:par>
                            </p:childTnLst>
                          </p:cTn>
                        </p:par>
                        <p:par>
                          <p:cTn id="16" fill="hold" nodeType="afterGroup">
                            <p:stCondLst>
                              <p:cond delay="1600"/>
                            </p:stCondLst>
                            <p:childTnLst>
                              <p:par>
                                <p:cTn id="17" presetID="14" presetClass="entr" presetSubtype="10"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19" dur="500"/>
                                        <p:tgtEl>
                                          <p:spTgt spid="30723">
                                            <p:txEl>
                                              <p:pRg st="3" end="3"/>
                                            </p:txEl>
                                          </p:spTgt>
                                        </p:tgtEl>
                                      </p:cBhvr>
                                    </p:animEffect>
                                  </p:childTnLst>
                                </p:cTn>
                              </p:par>
                            </p:childTnLst>
                          </p:cTn>
                        </p:par>
                        <p:par>
                          <p:cTn id="20" fill="hold">
                            <p:stCondLst>
                              <p:cond delay="2100"/>
                            </p:stCondLst>
                            <p:childTnLst>
                              <p:par>
                                <p:cTn id="21" presetID="14" presetClass="entr" presetSubtype="10" fill="hold" grpId="0" nodeType="after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23" dur="500"/>
                                        <p:tgtEl>
                                          <p:spTgt spid="307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0723">
                                            <p:txEl>
                                              <p:pRg st="5" end="5"/>
                                            </p:txEl>
                                          </p:spTgt>
                                        </p:tgtEl>
                                        <p:attrNameLst>
                                          <p:attrName>style.visibility</p:attrName>
                                        </p:attrNameLst>
                                      </p:cBhvr>
                                      <p:to>
                                        <p:strVal val="visible"/>
                                      </p:to>
                                    </p:set>
                                    <p:animEffect transition="in" filter="randombar(horizontal)">
                                      <p:cBhvr>
                                        <p:cTn id="28" dur="500"/>
                                        <p:tgtEl>
                                          <p:spTgt spid="3072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33" dur="500"/>
                                        <p:tgtEl>
                                          <p:spTgt spid="30723">
                                            <p:txEl>
                                              <p:pRg st="6" end="6"/>
                                            </p:txEl>
                                          </p:spTgt>
                                        </p:tgtEl>
                                      </p:cBhvr>
                                    </p:animEffect>
                                  </p:childTnLst>
                                </p:cTn>
                              </p:par>
                            </p:childTnLst>
                          </p:cTn>
                        </p:par>
                        <p:par>
                          <p:cTn id="34" fill="hold" nodeType="afterGroup">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Effect transition="in" filter="randombar(horizontal)">
                                      <p:cBhvr>
                                        <p:cTn id="37" dur="500"/>
                                        <p:tgtEl>
                                          <p:spTgt spid="3072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723">
                                            <p:txEl>
                                              <p:pRg st="8" end="8"/>
                                            </p:txEl>
                                          </p:spTgt>
                                        </p:tgtEl>
                                        <p:attrNameLst>
                                          <p:attrName>style.visibility</p:attrName>
                                        </p:attrNameLst>
                                      </p:cBhvr>
                                      <p:to>
                                        <p:strVal val="visible"/>
                                      </p:to>
                                    </p:set>
                                    <p:animEffect transition="in" filter="randombar(horizontal)">
                                      <p:cBhvr>
                                        <p:cTn id="42"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521D0-84E6-414F-9FA2-871A6DE08AED}"/>
              </a:ext>
            </a:extLst>
          </p:cNvPr>
          <p:cNvSpPr>
            <a:spLocks noGrp="1"/>
          </p:cNvSpPr>
          <p:nvPr>
            <p:ph idx="1"/>
          </p:nvPr>
        </p:nvSpPr>
        <p:spPr>
          <a:xfrm>
            <a:off x="871538" y="2349500"/>
            <a:ext cx="7408862" cy="3776663"/>
          </a:xfrm>
        </p:spPr>
        <p:txBody>
          <a:bodyPr>
            <a:normAutofit lnSpcReduction="10000"/>
          </a:bodyPr>
          <a:lstStyle/>
          <a:p>
            <a:pPr algn="just">
              <a:defRPr/>
            </a:pPr>
            <a:r>
              <a:rPr lang="en-US" dirty="0"/>
              <a:t>Ongoing informal assessments during the year for reading, writing and </a:t>
            </a:r>
            <a:r>
              <a:rPr lang="en-US" dirty="0" err="1"/>
              <a:t>maths</a:t>
            </a:r>
            <a:endParaRPr lang="en-US" dirty="0"/>
          </a:p>
          <a:p>
            <a:pPr>
              <a:defRPr/>
            </a:pPr>
            <a:endParaRPr lang="en-US" dirty="0"/>
          </a:p>
          <a:p>
            <a:pPr algn="just">
              <a:defRPr/>
            </a:pPr>
            <a:r>
              <a:rPr lang="en-US" dirty="0"/>
              <a:t>We assess the children regularly and also conduct Pupil Progress Meetings three times a year to ensure your child is on track to meet their targets.</a:t>
            </a:r>
          </a:p>
          <a:p>
            <a:pPr marL="0" indent="0">
              <a:buFont typeface="Symbol" panose="05050102010706020507" pitchFamily="18" charset="2"/>
              <a:buNone/>
              <a:defRPr/>
            </a:pPr>
            <a:endParaRPr lang="en-US" dirty="0"/>
          </a:p>
          <a:p>
            <a:pPr algn="just">
              <a:defRPr/>
            </a:pPr>
            <a:r>
              <a:rPr lang="en-US" dirty="0"/>
              <a:t>If you have any concerns about your child and their progress, please make an appointment to see Miss White.</a:t>
            </a:r>
          </a:p>
        </p:txBody>
      </p:sp>
      <p:sp>
        <p:nvSpPr>
          <p:cNvPr id="26627" name="Title 2">
            <a:extLst>
              <a:ext uri="{FF2B5EF4-FFF2-40B4-BE49-F238E27FC236}">
                <a16:creationId xmlns:a16="http://schemas.microsoft.com/office/drawing/2014/main" id="{ED7432D6-028C-4C42-821E-E5B5C2D93F66}"/>
              </a:ext>
            </a:extLst>
          </p:cNvPr>
          <p:cNvSpPr>
            <a:spLocks noGrp="1"/>
          </p:cNvSpPr>
          <p:nvPr>
            <p:ph type="title"/>
          </p:nvPr>
        </p:nvSpPr>
        <p:spPr/>
        <p:txBody>
          <a:bodyPr/>
          <a:lstStyle/>
          <a:p>
            <a:r>
              <a:rPr lang="en-US" altLang="en-US">
                <a:solidFill>
                  <a:srgbClr val="FFFF00"/>
                </a:solidFill>
              </a:rPr>
              <a:t>Assessment</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0" y="2348880"/>
            <a:ext cx="8229600" cy="3778398"/>
          </a:xfrm>
        </p:spPr>
        <p:txBody>
          <a:bodyPr/>
          <a:lstStyle/>
          <a:p>
            <a:r>
              <a:rPr lang="en-GB" dirty="0"/>
              <a:t>Many Lunsford children regularly use the internet and social media and we have a duty to help them keep safe online.</a:t>
            </a:r>
          </a:p>
          <a:p>
            <a:pPr algn="just"/>
            <a:r>
              <a:rPr lang="en-GB" dirty="0"/>
              <a:t>Users should be sixteen to use WhatsApp and thirteen to use Instagram, Snapchat, Twitter, Facebook, Skype and </a:t>
            </a:r>
            <a:r>
              <a:rPr lang="en-GB" dirty="0" err="1"/>
              <a:t>TikTok</a:t>
            </a:r>
            <a:r>
              <a:rPr lang="en-GB" dirty="0"/>
              <a:t>.</a:t>
            </a:r>
          </a:p>
          <a:p>
            <a:pPr algn="just"/>
            <a:r>
              <a:rPr lang="en-GB" dirty="0"/>
              <a:t>Although there is no age restriction for watching YouTube videos, users need to be thirteen to have their own YouTube account enabling them to subscribe to channels, like videos, post comments and add videos.</a:t>
            </a:r>
          </a:p>
          <a:p>
            <a:pPr algn="just"/>
            <a:endParaRPr lang="en-GB" dirty="0"/>
          </a:p>
          <a:p>
            <a:endParaRPr lang="en-GB" dirty="0"/>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138818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88563"/>
            <a:ext cx="8136419" cy="4780797"/>
          </a:xfrm>
        </p:spPr>
        <p:txBody>
          <a:bodyPr/>
          <a:lstStyle/>
          <a:p>
            <a:pPr algn="just"/>
            <a:r>
              <a:rPr lang="en-GB" dirty="0"/>
              <a:t>If your child does use social media, please help them to check their privacy settings, disable any chat settings and ensure they know how to block and report.</a:t>
            </a:r>
            <a:endParaRPr lang="en-GB" dirty="0">
              <a:hlinkClick r:id="rId2"/>
            </a:endParaRPr>
          </a:p>
          <a:p>
            <a:r>
              <a:rPr lang="en-GB" dirty="0">
                <a:solidFill>
                  <a:schemeClr val="tx1"/>
                </a:solidFill>
                <a:hlinkClick r:id="rId2"/>
              </a:rPr>
              <a:t>www.net-aware.org.uk</a:t>
            </a:r>
            <a:r>
              <a:rPr lang="en-GB" dirty="0">
                <a:solidFill>
                  <a:schemeClr val="tx1"/>
                </a:solidFill>
              </a:rPr>
              <a:t> </a:t>
            </a:r>
            <a:r>
              <a:rPr lang="en-GB" dirty="0"/>
              <a:t>provides lots of up-to-date information for parents.</a:t>
            </a:r>
          </a:p>
          <a:p>
            <a:pPr algn="just"/>
            <a:r>
              <a:rPr lang="en-GB" dirty="0"/>
              <a:t>Please let us know if there any issues regarding the online behaviour of Lunsford children at any time. </a:t>
            </a:r>
          </a:p>
          <a:p>
            <a:pPr algn="just"/>
            <a:r>
              <a:rPr lang="en-GB" dirty="0"/>
              <a:t>We will always follow this up within school in line with our online safety, safeguarding, behaviour and acceptable use policies.</a:t>
            </a:r>
          </a:p>
          <a:p>
            <a:pPr marL="0" indent="0" algn="ctr">
              <a:buNone/>
            </a:pPr>
            <a:r>
              <a:rPr lang="en-GB" dirty="0"/>
              <a:t>Please see Mrs Lomax if you have any other queries about online safety.</a:t>
            </a:r>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388031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algn="ctr" eaLnBrk="1" hangingPunct="1">
              <a:lnSpc>
                <a:spcPct val="80000"/>
              </a:lnSpc>
              <a:buFontTx/>
              <a:buNone/>
            </a:pPr>
            <a:r>
              <a:rPr lang="en-GB" altLang="en-US" dirty="0"/>
              <a:t>At Lunsford, we have an open door policy. We want to work in partnership with parents and carers and strive to achieve the best for all children. </a:t>
            </a:r>
          </a:p>
          <a:p>
            <a:pPr algn="ctr" eaLnBrk="1" hangingPunct="1">
              <a:lnSpc>
                <a:spcPct val="80000"/>
              </a:lnSpc>
              <a:buFontTx/>
              <a:buNone/>
            </a:pPr>
            <a:endParaRPr lang="en-GB" altLang="en-US" dirty="0"/>
          </a:p>
          <a:p>
            <a:pPr algn="ctr" eaLnBrk="1" hangingPunct="1">
              <a:lnSpc>
                <a:spcPct val="80000"/>
              </a:lnSpc>
              <a:buNone/>
            </a:pPr>
            <a:r>
              <a:rPr lang="en-US" altLang="en-US" dirty="0"/>
              <a:t>We ask </a:t>
            </a:r>
            <a:r>
              <a:rPr lang="en-GB" altLang="en-US" dirty="0"/>
              <a:t>that if you have any worries or questions regarding your child or a problem related to school, please do not hesitate to contact us so we can understand your concerns and help to solve any issues . If we do not know there is a problem, it is very difficult for us to help you or your child.</a:t>
            </a:r>
          </a:p>
          <a:p>
            <a:pPr algn="ctr" eaLnBrk="1" hangingPunct="1">
              <a:lnSpc>
                <a:spcPct val="80000"/>
              </a:lnSpc>
              <a:buNone/>
            </a:pPr>
            <a:endParaRPr lang="en-US" altLang="en-US" dirty="0"/>
          </a:p>
          <a:p>
            <a:pPr algn="ctr" eaLnBrk="1" hangingPunct="1">
              <a:lnSpc>
                <a:spcPct val="80000"/>
              </a:lnSpc>
              <a:buFontTx/>
              <a:buNone/>
            </a:pPr>
            <a:r>
              <a:rPr lang="en-US" altLang="en-US" sz="1800" dirty="0"/>
              <a:t>If you feel that an issue has not been dealt with appropriately, please speak to </a:t>
            </a:r>
            <a:r>
              <a:rPr lang="en-US" altLang="en-US" sz="1800" dirty="0" err="1"/>
              <a:t>Mr</a:t>
            </a:r>
            <a:r>
              <a:rPr lang="en-US" altLang="en-US" sz="1800" dirty="0"/>
              <a:t> </a:t>
            </a:r>
            <a:r>
              <a:rPr lang="en-US" altLang="en-US" sz="1800" dirty="0" err="1"/>
              <a:t>Anscombe</a:t>
            </a:r>
            <a:r>
              <a:rPr lang="en-US" altLang="en-US" sz="1800" dirty="0"/>
              <a:t> or Mrs Lomax, or we will happily provide you with a copy of the formal complaints procedures. </a:t>
            </a:r>
            <a:endParaRPr lang="en-GB" altLang="en-US" sz="18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2115343" y="476672"/>
            <a:ext cx="4894263" cy="1095375"/>
          </a:xfrm>
        </p:spPr>
        <p:txBody>
          <a:bodyPr/>
          <a:lstStyle/>
          <a:p>
            <a:pPr eaLnBrk="1" hangingPunct="1"/>
            <a:r>
              <a:rPr lang="en-US" altLang="en-US" sz="4000" dirty="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with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par>
                          <p:cTn id="12" fill="hold">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5" dur="500"/>
                                        <p:tgtEl>
                                          <p:spTgt spid="727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0"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eaLnBrk="1" hangingPunct="1">
              <a:lnSpc>
                <a:spcPct val="80000"/>
              </a:lnSpc>
              <a:buFontTx/>
              <a:buNone/>
            </a:pPr>
            <a:r>
              <a:rPr lang="en-US" altLang="en-US" dirty="0"/>
              <a:t>If you would like to speak to a member of staff…</a:t>
            </a:r>
          </a:p>
          <a:p>
            <a:pPr eaLnBrk="1" hangingPunct="1">
              <a:lnSpc>
                <a:spcPct val="80000"/>
              </a:lnSpc>
            </a:pPr>
            <a:endParaRPr lang="en-US" altLang="en-US" dirty="0"/>
          </a:p>
          <a:p>
            <a:pPr algn="just" eaLnBrk="1" hangingPunct="1">
              <a:lnSpc>
                <a:spcPct val="80000"/>
              </a:lnSpc>
            </a:pPr>
            <a:r>
              <a:rPr lang="en-US" altLang="en-US" sz="2000" dirty="0"/>
              <a:t>Mrs Mead will forward on any emails and pass on any telephone messages.</a:t>
            </a:r>
          </a:p>
          <a:p>
            <a:pPr algn="just" eaLnBrk="1" hangingPunct="1">
              <a:lnSpc>
                <a:spcPct val="80000"/>
              </a:lnSpc>
            </a:pPr>
            <a:r>
              <a:rPr lang="en-US" altLang="en-US" sz="2000" dirty="0"/>
              <a:t>Miss White can be contacted via Class Dojo. I will try to reply as soon as possible but urgent messages should be sent via the office as I will not necessarily be able to access Dojo whilst teaching!</a:t>
            </a:r>
          </a:p>
          <a:p>
            <a:pPr algn="just" eaLnBrk="1" hangingPunct="1">
              <a:lnSpc>
                <a:spcPct val="80000"/>
              </a:lnSpc>
            </a:pPr>
            <a:r>
              <a:rPr lang="en-US" altLang="en-US" sz="2000" dirty="0"/>
              <a:t>A member of the Senior Leadership Team will also be available on the playground every morning and afternoon.</a:t>
            </a:r>
          </a:p>
          <a:p>
            <a:pPr eaLnBrk="1" hangingPunct="1">
              <a:lnSpc>
                <a:spcPct val="80000"/>
              </a:lnSpc>
            </a:pPr>
            <a:r>
              <a:rPr lang="en-GB" altLang="en-US" sz="2000" dirty="0"/>
              <a:t>Our Family Liaison Officer (FLO) Amy Taylor can be contacted on 07552 045390.</a:t>
            </a: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1619250" y="476250"/>
            <a:ext cx="4894263" cy="1095375"/>
          </a:xfrm>
        </p:spPr>
        <p:txBody>
          <a:bodyPr/>
          <a:lstStyle/>
          <a:p>
            <a:pPr eaLnBrk="1" hangingPunct="1"/>
            <a:r>
              <a:rPr lang="en-US" altLang="en-US" sz="400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93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6" dur="500"/>
                                        <p:tgtEl>
                                          <p:spTgt spid="727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randombar(horizontal)">
                                      <p:cBhvr>
                                        <p:cTn id="21" dur="500"/>
                                        <p:tgtEl>
                                          <p:spTgt spid="72707">
                                            <p:txEl>
                                              <p:pRg st="4" end="4"/>
                                            </p:tx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5" dur="500"/>
                                        <p:tgtEl>
                                          <p:spTgt spid="7270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2707">
                                            <p:txEl>
                                              <p:pRg st="6" end="6"/>
                                            </p:txEl>
                                          </p:spTgt>
                                        </p:tgtEl>
                                        <p:attrNameLst>
                                          <p:attrName>style.visibility</p:attrName>
                                        </p:attrNameLst>
                                      </p:cBhvr>
                                      <p:to>
                                        <p:strVal val="visible"/>
                                      </p:to>
                                    </p:set>
                                    <p:animEffect transition="in" filter="randombar(horizontal)">
                                      <p:cBhvr>
                                        <p:cTn id="30"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663-F7E3-406C-0610-E2E672D1D037}"/>
              </a:ext>
            </a:extLst>
          </p:cNvPr>
          <p:cNvSpPr>
            <a:spLocks noGrp="1"/>
          </p:cNvSpPr>
          <p:nvPr>
            <p:ph type="title"/>
          </p:nvPr>
        </p:nvSpPr>
        <p:spPr>
          <a:xfrm>
            <a:off x="1115616" y="2564904"/>
            <a:ext cx="6502400" cy="1239982"/>
          </a:xfrm>
        </p:spPr>
        <p:txBody>
          <a:bodyPr>
            <a:normAutofit fontScale="90000"/>
          </a:bodyPr>
          <a:lstStyle/>
          <a:p>
            <a:pPr>
              <a:spcBef>
                <a:spcPts val="0"/>
              </a:spcBef>
              <a:spcAft>
                <a:spcPts val="0"/>
              </a:spcAft>
            </a:pPr>
            <a:r>
              <a:rPr lang="en-US" sz="5025" dirty="0"/>
              <a:t>Our Values:</a:t>
            </a:r>
            <a:br>
              <a:rPr lang="en-US" dirty="0"/>
            </a:br>
            <a: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Kindness     Respect    Positivity     Perseverance Responsibility     Hard work</a:t>
            </a:r>
            <a:b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055F9FF-6121-A1D1-C318-C85D651498EE}"/>
              </a:ext>
            </a:extLst>
          </p:cNvPr>
          <p:cNvSpPr>
            <a:spLocks noGrp="1"/>
          </p:cNvSpPr>
          <p:nvPr>
            <p:ph idx="1"/>
          </p:nvPr>
        </p:nvSpPr>
        <p:spPr>
          <a:xfrm>
            <a:off x="562899" y="3923139"/>
            <a:ext cx="7346164" cy="2961409"/>
          </a:xfrm>
        </p:spPr>
        <p:txBody>
          <a:bodyPr>
            <a:normAutofit/>
          </a:bodyPr>
          <a:lstStyle/>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RESPECTFUL</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POSITIVE</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PERSEVERE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RESPONSIBLE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HARD WORKING </a:t>
            </a:r>
          </a:p>
          <a:p>
            <a:pPr marL="0" indent="0" algn="ctr">
              <a:spcBef>
                <a:spcPts val="0"/>
              </a:spcBef>
              <a:buNone/>
            </a:pPr>
            <a:endParaRPr lang="en-US" dirty="0"/>
          </a:p>
          <a:p>
            <a:pPr marL="0" indent="0" algn="ctr">
              <a:spcBef>
                <a:spcPts val="0"/>
              </a:spcBef>
              <a:spcAft>
                <a:spcPts val="0"/>
              </a:spcAft>
              <a:buNone/>
            </a:pPr>
            <a:endParaRPr lang="en-US" sz="22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02F2778-D0B0-A65D-0D4B-C3AB233A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121" y="381602"/>
            <a:ext cx="1259884" cy="1637850"/>
          </a:xfrm>
          <a:prstGeom prst="rect">
            <a:avLst/>
          </a:prstGeom>
        </p:spPr>
      </p:pic>
      <p:sp>
        <p:nvSpPr>
          <p:cNvPr id="4" name="TextBox 3">
            <a:extLst>
              <a:ext uri="{FF2B5EF4-FFF2-40B4-BE49-F238E27FC236}">
                <a16:creationId xmlns:a16="http://schemas.microsoft.com/office/drawing/2014/main" id="{1295CC5B-D7C1-88BA-7CA6-77AE794375DF}"/>
              </a:ext>
            </a:extLst>
          </p:cNvPr>
          <p:cNvSpPr txBox="1"/>
          <p:nvPr/>
        </p:nvSpPr>
        <p:spPr>
          <a:xfrm>
            <a:off x="2267744" y="692696"/>
            <a:ext cx="4536504" cy="1015663"/>
          </a:xfrm>
          <a:prstGeom prst="rect">
            <a:avLst/>
          </a:prstGeom>
          <a:noFill/>
        </p:spPr>
        <p:txBody>
          <a:bodyPr wrap="square" rtlCol="0">
            <a:spAutoFit/>
          </a:bodyPr>
          <a:lstStyle/>
          <a:p>
            <a:r>
              <a:rPr lang="en-US" sz="6000" i="1" dirty="0">
                <a:solidFill>
                  <a:schemeClr val="bg1"/>
                </a:solidFill>
                <a:latin typeface="Calibri Light" panose="020F0302020204030204" pitchFamily="34" charset="0"/>
                <a:cs typeface="Calibri Light" panose="020F0302020204030204" pitchFamily="34" charset="0"/>
              </a:rPr>
              <a:t>OUR VALUES </a:t>
            </a:r>
          </a:p>
        </p:txBody>
      </p:sp>
    </p:spTree>
    <p:extLst>
      <p:ext uri="{BB962C8B-B14F-4D97-AF65-F5344CB8AC3E}">
        <p14:creationId xmlns:p14="http://schemas.microsoft.com/office/powerpoint/2010/main" val="211067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46E6-6DAA-0C18-763E-08AAC1492D62}"/>
              </a:ext>
            </a:extLst>
          </p:cNvPr>
          <p:cNvSpPr>
            <a:spLocks noGrp="1"/>
          </p:cNvSpPr>
          <p:nvPr>
            <p:ph type="ctrTitle"/>
          </p:nvPr>
        </p:nvSpPr>
        <p:spPr>
          <a:xfrm>
            <a:off x="683568" y="548680"/>
            <a:ext cx="5825202" cy="1234727"/>
          </a:xfrm>
        </p:spPr>
        <p:txBody>
          <a:bodyPr>
            <a:normAutofit fontScale="90000"/>
          </a:bodyPr>
          <a:lstStyle/>
          <a:p>
            <a:r>
              <a:rPr lang="en-US" i="1" dirty="0">
                <a:latin typeface="Calibri Light" panose="020F0302020204030204" pitchFamily="34" charset="0"/>
                <a:cs typeface="Calibri Light" panose="020F0302020204030204" pitchFamily="34" charset="0"/>
              </a:rPr>
              <a:t>Our School Rules </a:t>
            </a:r>
            <a:br>
              <a:rPr lang="en-US" dirty="0"/>
            </a:br>
            <a:endParaRPr lang="en-US" dirty="0"/>
          </a:p>
        </p:txBody>
      </p:sp>
      <p:sp>
        <p:nvSpPr>
          <p:cNvPr id="3" name="Subtitle 2">
            <a:extLst>
              <a:ext uri="{FF2B5EF4-FFF2-40B4-BE49-F238E27FC236}">
                <a16:creationId xmlns:a16="http://schemas.microsoft.com/office/drawing/2014/main" id="{88965A03-31E0-942E-23AA-9BB15AA968AA}"/>
              </a:ext>
            </a:extLst>
          </p:cNvPr>
          <p:cNvSpPr>
            <a:spLocks noGrp="1"/>
          </p:cNvSpPr>
          <p:nvPr>
            <p:ph type="subTitle" idx="1"/>
          </p:nvPr>
        </p:nvSpPr>
        <p:spPr>
          <a:xfrm>
            <a:off x="1187624" y="1988840"/>
            <a:ext cx="5825202" cy="822674"/>
          </a:xfrm>
        </p:spPr>
        <p:txBody>
          <a:bodyPr>
            <a:noAutofit/>
          </a:bodyPr>
          <a:lstStyle/>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SAFE </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READY</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RESPECTFUL</a:t>
            </a:r>
            <a:r>
              <a:rPr lang="en-US" sz="5250" dirty="0">
                <a:solidFill>
                  <a:schemeClr val="accent2">
                    <a:lumMod val="75000"/>
                  </a:schemeClr>
                </a:solidFill>
              </a:rPr>
              <a:t> </a:t>
            </a:r>
          </a:p>
        </p:txBody>
      </p:sp>
      <p:pic>
        <p:nvPicPr>
          <p:cNvPr id="5" name="Picture 4" descr="A picture containing text&#10;&#10;Description automatically generated">
            <a:extLst>
              <a:ext uri="{FF2B5EF4-FFF2-40B4-BE49-F238E27FC236}">
                <a16:creationId xmlns:a16="http://schemas.microsoft.com/office/drawing/2014/main" id="{59973417-10BE-24C9-4F89-47792E73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826" y="404664"/>
            <a:ext cx="1371942" cy="1783526"/>
          </a:xfrm>
          <a:prstGeom prst="rect">
            <a:avLst/>
          </a:prstGeom>
        </p:spPr>
      </p:pic>
    </p:spTree>
    <p:extLst>
      <p:ext uri="{BB962C8B-B14F-4D97-AF65-F5344CB8AC3E}">
        <p14:creationId xmlns:p14="http://schemas.microsoft.com/office/powerpoint/2010/main" val="61737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549A-3ED6-B2B1-1CFA-96362D9261CE}"/>
              </a:ext>
            </a:extLst>
          </p:cNvPr>
          <p:cNvSpPr>
            <a:spLocks noGrp="1"/>
          </p:cNvSpPr>
          <p:nvPr>
            <p:ph type="title"/>
          </p:nvPr>
        </p:nvSpPr>
        <p:spPr>
          <a:xfrm>
            <a:off x="683568" y="361949"/>
            <a:ext cx="7488832" cy="990600"/>
          </a:xfrm>
        </p:spPr>
        <p:txBody>
          <a:bodyPr>
            <a:noAutofit/>
          </a:bodyPr>
          <a:lstStyle/>
          <a:p>
            <a:pPr marL="4763" indent="-4763" algn="just">
              <a:spcBef>
                <a:spcPts val="0"/>
              </a:spcBef>
              <a:spcAft>
                <a:spcPts val="0"/>
              </a:spcAft>
            </a:pPr>
            <a:r>
              <a:rPr lang="en-US" sz="4200" b="1" u="sng" dirty="0">
                <a:solidFill>
                  <a:schemeClr val="bg1"/>
                </a:solidFill>
                <a:latin typeface="Calibri Light" panose="020F0302020204030204" pitchFamily="34" charset="0"/>
                <a:ea typeface="Candara" panose="020E0502030303020204" pitchFamily="34" charset="0"/>
                <a:cs typeface="Candara" panose="020E0502030303020204" pitchFamily="34" charset="0"/>
              </a:rPr>
              <a:t>SCHOOL RULES – SAFE, READY, RESPECTFUL.</a:t>
            </a:r>
            <a:r>
              <a:rPr lang="en-US" sz="4200" b="1" dirty="0">
                <a:solidFill>
                  <a:schemeClr val="bg1"/>
                </a:solidFill>
                <a:latin typeface="Calibri Light" panose="020F0302020204030204" pitchFamily="34" charset="0"/>
                <a:ea typeface="Candara" panose="020E0502030303020204" pitchFamily="34" charset="0"/>
                <a:cs typeface="Candara" panose="020E0502030303020204" pitchFamily="34" charset="0"/>
              </a:rPr>
              <a:t> </a:t>
            </a:r>
            <a:endParaRPr lang="en-US" sz="4200" b="1" dirty="0">
              <a:solidFill>
                <a:schemeClr val="bg1"/>
              </a:solidFill>
              <a:latin typeface="Candara" panose="020E0502030303020204" pitchFamily="34" charset="0"/>
              <a:ea typeface="Candara" panose="020E0502030303020204" pitchFamily="34" charset="0"/>
              <a:cs typeface="Candara" panose="020E0502030303020204" pitchFamily="34" charset="0"/>
            </a:endParaRPr>
          </a:p>
        </p:txBody>
      </p:sp>
      <p:sp>
        <p:nvSpPr>
          <p:cNvPr id="3" name="Content Placeholder 2">
            <a:extLst>
              <a:ext uri="{FF2B5EF4-FFF2-40B4-BE49-F238E27FC236}">
                <a16:creationId xmlns:a16="http://schemas.microsoft.com/office/drawing/2014/main" id="{1F4A6D39-AA1A-0BF4-33F8-FB91AA013594}"/>
              </a:ext>
            </a:extLst>
          </p:cNvPr>
          <p:cNvSpPr>
            <a:spLocks noGrp="1"/>
          </p:cNvSpPr>
          <p:nvPr>
            <p:ph idx="1"/>
          </p:nvPr>
        </p:nvSpPr>
        <p:spPr>
          <a:xfrm>
            <a:off x="1115616" y="2564904"/>
            <a:ext cx="7416824" cy="3744416"/>
          </a:xfrm>
        </p:spPr>
        <p:txBody>
          <a:bodyPr>
            <a:normAutofit fontScale="85000" lnSpcReduction="20000"/>
          </a:bodyPr>
          <a:lstStyle/>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There are just 3 simple, clear and coherent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expectations. </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This makes it easy for adults and children to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recognise</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good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behaviours</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and expectations.</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They are easy to follow and easy to remember enabling all children and all adults to embrace them. </a:t>
            </a:r>
            <a:endParaRPr lang="en-US" sz="34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3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4255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337E2-23DE-456F-8564-03E991F389A4}"/>
              </a:ext>
            </a:extLst>
          </p:cNvPr>
          <p:cNvSpPr>
            <a:spLocks noGrp="1"/>
          </p:cNvSpPr>
          <p:nvPr>
            <p:ph idx="1"/>
          </p:nvPr>
        </p:nvSpPr>
        <p:spPr>
          <a:xfrm>
            <a:off x="1043608" y="3848472"/>
            <a:ext cx="6824662" cy="2443163"/>
          </a:xfrm>
        </p:spPr>
        <p:txBody>
          <a:bodyPr/>
          <a:lstStyle/>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Lunsford Primary monitors the attendance of every child in the school. We work with and support those children and their families who are not attending school without sufficient reason. </a:t>
            </a:r>
            <a:r>
              <a:rPr lang="en-US" sz="1800" b="1" u="sng" dirty="0">
                <a:latin typeface="Calibri Light" panose="020F0302020204030204" pitchFamily="34" charset="0"/>
                <a:cs typeface="Calibri Light" panose="020F0302020204030204" pitchFamily="34" charset="0"/>
              </a:rPr>
              <a:t>Our attendance target for this academic year is 96.5% attendance. </a:t>
            </a:r>
          </a:p>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To put this in perspective 95% sounds good, but means that your child misses:</a:t>
            </a:r>
          </a:p>
          <a:p>
            <a:pPr>
              <a:defRPr/>
            </a:pPr>
            <a:r>
              <a:rPr lang="en-US" sz="1800" dirty="0">
                <a:latin typeface="Calibri Light" panose="020F0302020204030204" pitchFamily="34" charset="0"/>
                <a:cs typeface="Calibri Light" panose="020F0302020204030204" pitchFamily="34" charset="0"/>
              </a:rPr>
              <a:t>one half day each fortnight</a:t>
            </a:r>
          </a:p>
          <a:p>
            <a:pPr>
              <a:defRPr/>
            </a:pPr>
            <a:r>
              <a:rPr lang="en-US" sz="1800" dirty="0">
                <a:latin typeface="Calibri Light" panose="020F0302020204030204" pitchFamily="34" charset="0"/>
                <a:cs typeface="Calibri Light" panose="020F0302020204030204" pitchFamily="34" charset="0"/>
              </a:rPr>
              <a:t>two weeks every school year</a:t>
            </a:r>
          </a:p>
          <a:p>
            <a:pPr>
              <a:defRPr/>
            </a:pPr>
            <a:r>
              <a:rPr lang="en-US" sz="1800" dirty="0">
                <a:latin typeface="Calibri Light" panose="020F0302020204030204" pitchFamily="34" charset="0"/>
                <a:cs typeface="Calibri Light" panose="020F0302020204030204" pitchFamily="34" charset="0"/>
              </a:rPr>
              <a:t>over three-quarters of a school year in a school career</a:t>
            </a:r>
          </a:p>
          <a:p>
            <a:pPr>
              <a:defRPr/>
            </a:pPr>
            <a:endParaRPr lang="en-US" dirty="0"/>
          </a:p>
        </p:txBody>
      </p:sp>
      <p:sp>
        <p:nvSpPr>
          <p:cNvPr id="44035" name="Title 2">
            <a:extLst>
              <a:ext uri="{FF2B5EF4-FFF2-40B4-BE49-F238E27FC236}">
                <a16:creationId xmlns:a16="http://schemas.microsoft.com/office/drawing/2014/main" id="{D15B2629-6DD8-48AC-8FAE-A208FB302B12}"/>
              </a:ext>
            </a:extLst>
          </p:cNvPr>
          <p:cNvSpPr>
            <a:spLocks noGrp="1"/>
          </p:cNvSpPr>
          <p:nvPr>
            <p:ph type="title"/>
          </p:nvPr>
        </p:nvSpPr>
        <p:spPr/>
        <p:txBody>
          <a:bodyPr/>
          <a:lstStyle/>
          <a:p>
            <a:r>
              <a:rPr lang="en-US" altLang="en-US">
                <a:solidFill>
                  <a:srgbClr val="FFC000"/>
                </a:solidFill>
                <a:latin typeface="Calibri Light" panose="020F0302020204030204" pitchFamily="34" charset="0"/>
                <a:cs typeface="Calibri Light" panose="020F0302020204030204" pitchFamily="34" charset="0"/>
              </a:rPr>
              <a:t>Attendance</a:t>
            </a:r>
          </a:p>
        </p:txBody>
      </p:sp>
      <p:pic>
        <p:nvPicPr>
          <p:cNvPr id="44036" name="Picture 2" descr="Image result for school attendance facts uk">
            <a:extLst>
              <a:ext uri="{FF2B5EF4-FFF2-40B4-BE49-F238E27FC236}">
                <a16:creationId xmlns:a16="http://schemas.microsoft.com/office/drawing/2014/main" id="{7B4E04D7-C18A-4842-BDBD-D823BB520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606"/>
          <a:stretch>
            <a:fillRect/>
          </a:stretch>
        </p:blipFill>
        <p:spPr bwMode="auto">
          <a:xfrm>
            <a:off x="471488" y="1849438"/>
            <a:ext cx="82296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randombar(horizontal)">
                                      <p:cBhvr>
                                        <p:cTn id="7" dur="600">
                                          <p:stCondLst>
                                            <p:cond delay="0"/>
                                          </p:stCondLst>
                                        </p:cTn>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additive="base">
                                        <p:cTn id="12" dur="500" fill="hold"/>
                                        <p:tgtEl>
                                          <p:spTgt spid="44036"/>
                                        </p:tgtEl>
                                        <p:attrNameLst>
                                          <p:attrName>ppt_x</p:attrName>
                                        </p:attrNameLst>
                                      </p:cBhvr>
                                      <p:tavLst>
                                        <p:tav tm="0">
                                          <p:val>
                                            <p:strVal val="#ppt_x"/>
                                          </p:val>
                                        </p:tav>
                                        <p:tav tm="100000">
                                          <p:val>
                                            <p:strVal val="#ppt_x"/>
                                          </p:val>
                                        </p:tav>
                                      </p:tavLst>
                                    </p:anim>
                                    <p:anim calcmode="lin" valueType="num">
                                      <p:cBhvr additive="base">
                                        <p:cTn id="13"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40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C96F6513-9C9F-43AD-AA7C-1C470F8546A4}"/>
              </a:ext>
            </a:extLst>
          </p:cNvPr>
          <p:cNvSpPr>
            <a:spLocks noGrp="1" noChangeArrowheads="1"/>
          </p:cNvSpPr>
          <p:nvPr>
            <p:ph idx="1"/>
          </p:nvPr>
        </p:nvSpPr>
        <p:spPr>
          <a:xfrm>
            <a:off x="323850" y="2565400"/>
            <a:ext cx="8496300" cy="3560763"/>
          </a:xfrm>
        </p:spPr>
        <p:txBody>
          <a:bodyPr/>
          <a:lstStyle/>
          <a:p>
            <a:pPr eaLnBrk="1" hangingPunct="1">
              <a:lnSpc>
                <a:spcPct val="90000"/>
              </a:lnSpc>
              <a:defRPr/>
            </a:pPr>
            <a:r>
              <a:rPr lang="en-US" altLang="en-US" dirty="0">
                <a:latin typeface="Calibri Light" panose="020F0302020204030204" pitchFamily="34" charset="0"/>
                <a:cs typeface="Calibri Light" panose="020F0302020204030204" pitchFamily="34" charset="0"/>
              </a:rPr>
              <a:t>A  key factor in a child’s success at school is regular and punctual attendance. </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reward good attendance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be robust in chasing up poor attendance and children who are persistently late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Term-time holidays will not be authorised unless there</a:t>
            </a:r>
          </a:p>
          <a:p>
            <a:pPr marL="0" indent="0" eaLnBrk="1" hangingPunct="1">
              <a:lnSpc>
                <a:spcPct val="90000"/>
              </a:lnSpc>
              <a:buNone/>
              <a:defRPr/>
            </a:pPr>
            <a:r>
              <a:rPr lang="en-GB" altLang="en-US" dirty="0">
                <a:latin typeface="Calibri Light" panose="020F0302020204030204" pitchFamily="34" charset="0"/>
                <a:cs typeface="Calibri Light" panose="020F0302020204030204" pitchFamily="34" charset="0"/>
              </a:rPr>
              <a:t> are exceptional circumstances </a:t>
            </a:r>
            <a:endParaRPr lang="en-US" altLang="en-US" dirty="0">
              <a:latin typeface="Calibri Light" panose="020F0302020204030204" pitchFamily="34" charset="0"/>
              <a:cs typeface="Calibri Light" panose="020F0302020204030204" pitchFamily="34" charset="0"/>
            </a:endParaRPr>
          </a:p>
          <a:p>
            <a:pPr eaLnBrk="1" hangingPunct="1">
              <a:lnSpc>
                <a:spcPct val="90000"/>
              </a:lnSpc>
              <a:defRPr/>
            </a:pPr>
            <a:endParaRPr lang="en-US" altLang="en-US" dirty="0"/>
          </a:p>
        </p:txBody>
      </p:sp>
      <p:sp>
        <p:nvSpPr>
          <p:cNvPr id="39939" name="Rectangle 2">
            <a:extLst>
              <a:ext uri="{FF2B5EF4-FFF2-40B4-BE49-F238E27FC236}">
                <a16:creationId xmlns:a16="http://schemas.microsoft.com/office/drawing/2014/main" id="{21FEC3EA-A505-4802-99D4-2B78DABFD2A6}"/>
              </a:ext>
            </a:extLst>
          </p:cNvPr>
          <p:cNvSpPr>
            <a:spLocks noGrp="1"/>
          </p:cNvSpPr>
          <p:nvPr>
            <p:ph type="title"/>
          </p:nvPr>
        </p:nvSpPr>
        <p:spPr>
          <a:xfrm>
            <a:off x="611188" y="620713"/>
            <a:ext cx="6870700" cy="828675"/>
          </a:xfrm>
        </p:spPr>
        <p:txBody>
          <a:bodyPr/>
          <a:lstStyle/>
          <a:p>
            <a:pPr eaLnBrk="1" hangingPunct="1"/>
            <a:r>
              <a:rPr lang="en-US" altLang="en-US" i="1">
                <a:solidFill>
                  <a:srgbClr val="FFFF00"/>
                </a:solidFill>
                <a:latin typeface="Calibri Light" panose="020F0302020204030204" pitchFamily="34" charset="0"/>
                <a:cs typeface="Calibri Light" panose="020F0302020204030204" pitchFamily="34" charset="0"/>
              </a:rPr>
              <a:t>Attendance</a:t>
            </a:r>
          </a:p>
        </p:txBody>
      </p:sp>
      <p:pic>
        <p:nvPicPr>
          <p:cNvPr id="39940" name="Picture 6">
            <a:extLst>
              <a:ext uri="{FF2B5EF4-FFF2-40B4-BE49-F238E27FC236}">
                <a16:creationId xmlns:a16="http://schemas.microsoft.com/office/drawing/2014/main" id="{AA1697E2-4336-4C49-AB32-CA65BB191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38" y="476250"/>
            <a:ext cx="12176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2">
            <a:extLst>
              <a:ext uri="{FF2B5EF4-FFF2-40B4-BE49-F238E27FC236}">
                <a16:creationId xmlns:a16="http://schemas.microsoft.com/office/drawing/2014/main" id="{E2A18837-2F2B-430A-AC49-B888BD597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005084"/>
            <a:ext cx="1654721" cy="144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85CEA55-6BC1-421F-838B-4A105C52A109}"/>
              </a:ext>
            </a:extLst>
          </p:cNvPr>
          <p:cNvSpPr>
            <a:spLocks noGrp="1"/>
          </p:cNvSpPr>
          <p:nvPr>
            <p:ph idx="1"/>
          </p:nvPr>
        </p:nvSpPr>
        <p:spPr>
          <a:xfrm>
            <a:off x="488950" y="2420938"/>
            <a:ext cx="7696200" cy="3657600"/>
          </a:xfrm>
        </p:spPr>
        <p:txBody>
          <a:bodyPr/>
          <a:lstStyle/>
          <a:p>
            <a:pPr eaLnBrk="1" hangingPunct="1">
              <a:defRPr/>
            </a:pPr>
            <a:r>
              <a:rPr lang="en-GB" altLang="en-US" sz="1800" dirty="0">
                <a:latin typeface="Calibri Light" panose="020F0302020204030204" pitchFamily="34" charset="0"/>
                <a:cs typeface="Calibri Light" panose="020F0302020204030204" pitchFamily="34" charset="0"/>
              </a:rPr>
              <a:t>The expectation is that all children will wear the correct school uniform. This includes smart, black shoes. </a:t>
            </a:r>
          </a:p>
          <a:p>
            <a:pPr eaLnBrk="1" hangingPunct="1">
              <a:defRPr/>
            </a:pPr>
            <a:r>
              <a:rPr lang="en-GB" altLang="en-US" sz="1800" dirty="0">
                <a:latin typeface="Calibri Light" panose="020F0302020204030204" pitchFamily="34" charset="0"/>
                <a:cs typeface="Calibri Light" panose="020F0302020204030204" pitchFamily="34" charset="0"/>
              </a:rPr>
              <a:t>No such thing as inappropriate weather – only inappropriate clothing!</a:t>
            </a:r>
          </a:p>
          <a:p>
            <a:pPr eaLnBrk="1" hangingPunct="1"/>
            <a:r>
              <a:rPr lang="en-GB" altLang="en-US" sz="1800" dirty="0">
                <a:latin typeface="Calibri Light" panose="020F0302020204030204" pitchFamily="34" charset="0"/>
                <a:cs typeface="Calibri Light" panose="020F0302020204030204" pitchFamily="34" charset="0"/>
              </a:rPr>
              <a:t>Sweatshirt, Polo Shirt, Black/grey trousers/skirt, summer dresses – red and white</a:t>
            </a:r>
          </a:p>
          <a:p>
            <a:pPr eaLnBrk="1" hangingPunct="1"/>
            <a:r>
              <a:rPr lang="en-GB" altLang="en-US" sz="1800" dirty="0">
                <a:latin typeface="Calibri Light" panose="020F0302020204030204" pitchFamily="34" charset="0"/>
                <a:cs typeface="Calibri Light" panose="020F0302020204030204" pitchFamily="34" charset="0"/>
              </a:rPr>
              <a:t>PE Kit in to be worn on PE days</a:t>
            </a:r>
          </a:p>
          <a:p>
            <a:pPr eaLnBrk="1" hangingPunct="1"/>
            <a:r>
              <a:rPr lang="en-GB" altLang="en-US" sz="1800" dirty="0">
                <a:latin typeface="Calibri Light" panose="020F0302020204030204" pitchFamily="34" charset="0"/>
                <a:cs typeface="Calibri Light" panose="020F0302020204030204" pitchFamily="34" charset="0"/>
              </a:rPr>
              <a:t>Labelled please</a:t>
            </a:r>
          </a:p>
          <a:p>
            <a:pPr eaLnBrk="1" hangingPunct="1"/>
            <a:r>
              <a:rPr lang="en-GB" altLang="en-US" sz="1800" dirty="0">
                <a:latin typeface="Calibri Light" panose="020F0302020204030204" pitchFamily="34" charset="0"/>
                <a:cs typeface="Calibri Light" panose="020F0302020204030204" pitchFamily="34" charset="0"/>
              </a:rPr>
              <a:t>Order from Brigade online. </a:t>
            </a:r>
          </a:p>
          <a:p>
            <a:pPr eaLnBrk="1" hangingPunct="1"/>
            <a:r>
              <a:rPr lang="en-GB" altLang="en-US" sz="1800" dirty="0">
                <a:latin typeface="Calibri Light" panose="020F0302020204030204" pitchFamily="34" charset="0"/>
                <a:cs typeface="Calibri Light" panose="020F0302020204030204" pitchFamily="34" charset="0"/>
              </a:rPr>
              <a:t>We want to foster and develop  a real pride in our school from the very beginning </a:t>
            </a:r>
          </a:p>
          <a:p>
            <a:pPr eaLnBrk="1" hangingPunct="1">
              <a:defRPr/>
            </a:pPr>
            <a:endParaRPr lang="en-GB" altLang="en-US" dirty="0">
              <a:latin typeface="Calibri Light" panose="020F0302020204030204" pitchFamily="34" charset="0"/>
              <a:cs typeface="Calibri Light" panose="020F0302020204030204" pitchFamily="34" charset="0"/>
            </a:endParaRPr>
          </a:p>
        </p:txBody>
      </p:sp>
      <p:sp>
        <p:nvSpPr>
          <p:cNvPr id="51202" name="Rectangle 2">
            <a:extLst>
              <a:ext uri="{FF2B5EF4-FFF2-40B4-BE49-F238E27FC236}">
                <a16:creationId xmlns:a16="http://schemas.microsoft.com/office/drawing/2014/main" id="{97CC40D0-8389-49B1-9525-6411DEBFC720}"/>
              </a:ext>
            </a:extLst>
          </p:cNvPr>
          <p:cNvSpPr>
            <a:spLocks noGrp="1"/>
          </p:cNvSpPr>
          <p:nvPr>
            <p:ph type="title"/>
          </p:nvPr>
        </p:nvSpPr>
        <p:spPr>
          <a:xfrm>
            <a:off x="1476375" y="692150"/>
            <a:ext cx="5018088" cy="863600"/>
          </a:xfrm>
        </p:spPr>
        <p:txBody>
          <a:bodyPr/>
          <a:lstStyle/>
          <a:p>
            <a:pPr eaLnBrk="1" hangingPunct="1"/>
            <a:r>
              <a:rPr lang="en-GB" altLang="en-US" sz="4000">
                <a:solidFill>
                  <a:srgbClr val="FFFF00"/>
                </a:solidFill>
                <a:latin typeface="Calibri Light" panose="020F0302020204030204" pitchFamily="34" charset="0"/>
                <a:cs typeface="Calibri Light" panose="020F0302020204030204" pitchFamily="34" charset="0"/>
              </a:rPr>
              <a:t>Uniform</a:t>
            </a:r>
          </a:p>
        </p:txBody>
      </p:sp>
      <p:pic>
        <p:nvPicPr>
          <p:cNvPr id="48132" name="Picture 6">
            <a:extLst>
              <a:ext uri="{FF2B5EF4-FFF2-40B4-BE49-F238E27FC236}">
                <a16:creationId xmlns:a16="http://schemas.microsoft.com/office/drawing/2014/main" id="{E9E88965-B797-4A63-A368-602029017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6700"/>
            <a:ext cx="15176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600">
                                          <p:stCondLst>
                                            <p:cond delay="0"/>
                                          </p:stCondLst>
                                        </p:cTn>
                                        <p:tgtEl>
                                          <p:spTgt spid="5120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1" dur="500"/>
                                        <p:tgtEl>
                                          <p:spTgt spid="51203">
                                            <p:txEl>
                                              <p:pRg st="0" end="0"/>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5" dur="500"/>
                                        <p:tgtEl>
                                          <p:spTgt spid="512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20" dur="500"/>
                                        <p:tgtEl>
                                          <p:spTgt spid="51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5" dur="500"/>
                                        <p:tgtEl>
                                          <p:spTgt spid="5120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1203">
                                            <p:txEl>
                                              <p:pRg st="4" end="4"/>
                                            </p:txEl>
                                          </p:spTgt>
                                        </p:tgtEl>
                                        <p:attrNameLst>
                                          <p:attrName>style.visibility</p:attrName>
                                        </p:attrNameLst>
                                      </p:cBhvr>
                                      <p:to>
                                        <p:strVal val="visible"/>
                                      </p:to>
                                    </p:set>
                                    <p:animEffect transition="in" filter="randombar(horizontal)">
                                      <p:cBhvr>
                                        <p:cTn id="30" dur="500"/>
                                        <p:tgtEl>
                                          <p:spTgt spid="512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1203">
                                            <p:txEl>
                                              <p:pRg st="5" end="5"/>
                                            </p:txEl>
                                          </p:spTgt>
                                        </p:tgtEl>
                                        <p:attrNameLst>
                                          <p:attrName>style.visibility</p:attrName>
                                        </p:attrNameLst>
                                      </p:cBhvr>
                                      <p:to>
                                        <p:strVal val="visible"/>
                                      </p:to>
                                    </p:set>
                                    <p:animEffect transition="in" filter="randombar(horizontal)">
                                      <p:cBhvr>
                                        <p:cTn id="35" dur="500"/>
                                        <p:tgtEl>
                                          <p:spTgt spid="5120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1203">
                                            <p:txEl>
                                              <p:pRg st="6" end="6"/>
                                            </p:txEl>
                                          </p:spTgt>
                                        </p:tgtEl>
                                        <p:attrNameLst>
                                          <p:attrName>style.visibility</p:attrName>
                                        </p:attrNameLst>
                                      </p:cBhvr>
                                      <p:to>
                                        <p:strVal val="visible"/>
                                      </p:to>
                                    </p:set>
                                    <p:animEffect transition="in" filter="randombar(horizontal)">
                                      <p:cBhvr>
                                        <p:cTn id="40"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4A4D90-2CA6-464F-B040-9AF4608E8090}"/>
              </a:ext>
            </a:extLst>
          </p:cNvPr>
          <p:cNvPicPr>
            <a:picLocks noChangeAspect="1"/>
          </p:cNvPicPr>
          <p:nvPr/>
        </p:nvPicPr>
        <p:blipFill>
          <a:blip r:embed="rId2"/>
          <a:stretch>
            <a:fillRect/>
          </a:stretch>
        </p:blipFill>
        <p:spPr>
          <a:xfrm>
            <a:off x="0" y="5184"/>
            <a:ext cx="9144000" cy="6852816"/>
          </a:xfrm>
          <a:prstGeom prst="rect">
            <a:avLst/>
          </a:prstGeom>
        </p:spPr>
      </p:pic>
      <p:sp>
        <p:nvSpPr>
          <p:cNvPr id="3" name="Title 2">
            <a:extLst>
              <a:ext uri="{FF2B5EF4-FFF2-40B4-BE49-F238E27FC236}">
                <a16:creationId xmlns:a16="http://schemas.microsoft.com/office/drawing/2014/main" id="{CDF793EB-5626-480C-AD53-082AAF62DEE8}"/>
              </a:ext>
            </a:extLst>
          </p:cNvPr>
          <p:cNvSpPr>
            <a:spLocks noGrp="1"/>
          </p:cNvSpPr>
          <p:nvPr>
            <p:ph type="title"/>
          </p:nvPr>
        </p:nvSpPr>
        <p:spPr/>
        <p:txBody>
          <a:bodyPr/>
          <a:lstStyle/>
          <a:p>
            <a:r>
              <a:rPr lang="en-US" dirty="0">
                <a:solidFill>
                  <a:srgbClr val="FFC000"/>
                </a:solidFill>
              </a:rPr>
              <a:t> </a:t>
            </a:r>
            <a:endParaRPr lang="en-150" dirty="0">
              <a:solidFill>
                <a:srgbClr val="FFC000"/>
              </a:solidFill>
            </a:endParaRPr>
          </a:p>
        </p:txBody>
      </p:sp>
    </p:spTree>
    <p:extLst>
      <p:ext uri="{BB962C8B-B14F-4D97-AF65-F5344CB8AC3E}">
        <p14:creationId xmlns:p14="http://schemas.microsoft.com/office/powerpoint/2010/main" val="1361536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9CC5193334A0458082D1E0C45C818B" ma:contentTypeVersion="16" ma:contentTypeDescription="Create a new document." ma:contentTypeScope="" ma:versionID="88760ea46f1e5514b84c8a05f7a66d55">
  <xsd:schema xmlns:xsd="http://www.w3.org/2001/XMLSchema" xmlns:xs="http://www.w3.org/2001/XMLSchema" xmlns:p="http://schemas.microsoft.com/office/2006/metadata/properties" xmlns:ns3="64928ba7-e506-4cc6-89ca-e48cb4f634af" xmlns:ns4="f6dec812-883b-4980-9b33-50170a682b33" targetNamespace="http://schemas.microsoft.com/office/2006/metadata/properties" ma:root="true" ma:fieldsID="7ef423e452ddc953fa81b4bfddab20bc" ns3:_="" ns4:_="">
    <xsd:import namespace="64928ba7-e506-4cc6-89ca-e48cb4f634af"/>
    <xsd:import namespace="f6dec812-883b-4980-9b33-50170a682b3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28ba7-e506-4cc6-89ca-e48cb4f63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ec812-883b-4980-9b33-50170a682b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4928ba7-e506-4cc6-89ca-e48cb4f634af" xsi:nil="true"/>
  </documentManagement>
</p:properties>
</file>

<file path=customXml/itemProps1.xml><?xml version="1.0" encoding="utf-8"?>
<ds:datastoreItem xmlns:ds="http://schemas.openxmlformats.org/officeDocument/2006/customXml" ds:itemID="{DF36F27A-C512-4981-9272-A2F6C05222D6}">
  <ds:schemaRefs>
    <ds:schemaRef ds:uri="http://schemas.microsoft.com/sharepoint/v3/contenttype/forms"/>
  </ds:schemaRefs>
</ds:datastoreItem>
</file>

<file path=customXml/itemProps2.xml><?xml version="1.0" encoding="utf-8"?>
<ds:datastoreItem xmlns:ds="http://schemas.openxmlformats.org/officeDocument/2006/customXml" ds:itemID="{C4F2AEE8-4C12-48D1-989F-8DDE1FF26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28ba7-e506-4cc6-89ca-e48cb4f634af"/>
    <ds:schemaRef ds:uri="f6dec812-883b-4980-9b33-50170a682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0869FD-A1BD-4BCC-A69B-CA956D2A3231}">
  <ds:schemaRefs>
    <ds:schemaRef ds:uri="http://www.w3.org/XML/1998/namespace"/>
    <ds:schemaRef ds:uri="http://purl.org/dc/terms/"/>
    <ds:schemaRef ds:uri="http://purl.org/dc/elements/1.1/"/>
    <ds:schemaRef ds:uri="http://purl.org/dc/dcmitype/"/>
    <ds:schemaRef ds:uri="http://schemas.microsoft.com/office/2006/metadata/properties"/>
    <ds:schemaRef ds:uri="64928ba7-e506-4cc6-89ca-e48cb4f634af"/>
    <ds:schemaRef ds:uri="http://schemas.microsoft.com/office/2006/documentManagement/types"/>
    <ds:schemaRef ds:uri="http://schemas.openxmlformats.org/package/2006/metadata/core-properties"/>
    <ds:schemaRef ds:uri="http://schemas.microsoft.com/office/infopath/2007/PartnerControls"/>
    <ds:schemaRef ds:uri="f6dec812-883b-4980-9b33-50170a682b33"/>
  </ds:schemaRefs>
</ds:datastoreItem>
</file>

<file path=docProps/app.xml><?xml version="1.0" encoding="utf-8"?>
<Properties xmlns="http://schemas.openxmlformats.org/officeDocument/2006/extended-properties" xmlns:vt="http://schemas.openxmlformats.org/officeDocument/2006/docPropsVTypes">
  <Template>Waveform</Template>
  <TotalTime>4502</TotalTime>
  <Words>1640</Words>
  <Application>Microsoft Office PowerPoint</Application>
  <PresentationFormat>On-screen Show (4:3)</PresentationFormat>
  <Paragraphs>168</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Candara</vt:lpstr>
      <vt:lpstr>Comic Sans MS</vt:lpstr>
      <vt:lpstr>Symbol</vt:lpstr>
      <vt:lpstr>Times New Roman</vt:lpstr>
      <vt:lpstr>Waveform</vt:lpstr>
      <vt:lpstr>Lunsford Primary School</vt:lpstr>
      <vt:lpstr>Who’s Who?</vt:lpstr>
      <vt:lpstr>Our Values: Kindness     Respect    Positivity     Perseverance Responsibility     Hard work </vt:lpstr>
      <vt:lpstr>Our School Rules  </vt:lpstr>
      <vt:lpstr>SCHOOL RULES – SAFE, READY, RESPECTFUL. </vt:lpstr>
      <vt:lpstr>Attendance</vt:lpstr>
      <vt:lpstr>Attendance</vt:lpstr>
      <vt:lpstr>Uniform</vt:lpstr>
      <vt:lpstr> </vt:lpstr>
      <vt:lpstr>Welcome to Lion Class!</vt:lpstr>
      <vt:lpstr>Our Topics </vt:lpstr>
      <vt:lpstr>Spellings</vt:lpstr>
      <vt:lpstr>Times Tables</vt:lpstr>
      <vt:lpstr>Times Tables</vt:lpstr>
      <vt:lpstr>Reading</vt:lpstr>
      <vt:lpstr>Homework</vt:lpstr>
      <vt:lpstr>Ongoing Homework </vt:lpstr>
      <vt:lpstr>PE</vt:lpstr>
      <vt:lpstr>Swimming </vt:lpstr>
      <vt:lpstr>Assessment</vt:lpstr>
      <vt:lpstr>Online  Safety</vt:lpstr>
      <vt:lpstr>Online Safety</vt:lpstr>
      <vt:lpstr>Getting in Contact</vt:lpstr>
      <vt:lpstr>Getting in Contact</vt:lpstr>
    </vt:vector>
  </TitlesOfParts>
  <Company>Dame Janet J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Dame Janet Community Junior School</dc:title>
  <dc:creator>The Headteacher</dc:creator>
  <cp:lastModifiedBy>Miss Samantha White</cp:lastModifiedBy>
  <cp:revision>242</cp:revision>
  <cp:lastPrinted>2016-06-21T11:26:50Z</cp:lastPrinted>
  <dcterms:created xsi:type="dcterms:W3CDTF">2006-07-04T09:52:48Z</dcterms:created>
  <dcterms:modified xsi:type="dcterms:W3CDTF">2024-09-16T14:31:40Z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0x010100F79CC5193334A0458082D1E0C45C818B</vt:lpwstr>
  </property>
</Properties>
</file>