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83" r:id="rId6"/>
    <p:sldId id="294" r:id="rId7"/>
    <p:sldId id="296" r:id="rId8"/>
    <p:sldId id="348" r:id="rId9"/>
    <p:sldId id="347" r:id="rId10"/>
    <p:sldId id="321" r:id="rId11"/>
    <p:sldId id="341" r:id="rId12"/>
    <p:sldId id="322" r:id="rId13"/>
    <p:sldId id="317" r:id="rId14"/>
    <p:sldId id="31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F9"/>
    <a:srgbClr val="FDFAF9"/>
    <a:srgbClr val="F9F9F8"/>
    <a:srgbClr val="F6F8F7"/>
    <a:srgbClr val="00998F"/>
    <a:srgbClr val="163A5E"/>
    <a:srgbClr val="93CAD2"/>
    <a:srgbClr val="158135"/>
    <a:srgbClr val="53AFD1"/>
    <a:srgbClr val="E478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5" autoAdjust="0"/>
    <p:restoredTop sz="94660"/>
  </p:normalViewPr>
  <p:slideViewPr>
    <p:cSldViewPr snapToGrid="0" snapToObjects="1">
      <p:cViewPr varScale="1">
        <p:scale>
          <a:sx n="87" d="100"/>
          <a:sy n="87"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9BB5466-5407-634A-BF17-A6ADCAE9FA31}"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88232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BB5466-5407-634A-BF17-A6ADCAE9FA31}"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328416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BB5466-5407-634A-BF17-A6ADCAE9FA31}"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364758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BB5466-5407-634A-BF17-A6ADCAE9FA31}"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147304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9BB5466-5407-634A-BF17-A6ADCAE9FA31}"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25485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9BB5466-5407-634A-BF17-A6ADCAE9FA31}"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18997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9BB5466-5407-634A-BF17-A6ADCAE9FA31}"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90463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9BB5466-5407-634A-BF17-A6ADCAE9FA31}"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30155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5466-5407-634A-BF17-A6ADCAE9FA31}"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203863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BB5466-5407-634A-BF17-A6ADCAE9FA31}"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246317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BB5466-5407-634A-BF17-A6ADCAE9FA31}"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5CCE5-2890-8A43-929E-7E37EF1CCCAE}" type="slidenum">
              <a:rPr lang="en-US" smtClean="0"/>
              <a:t>‹#›</a:t>
            </a:fld>
            <a:endParaRPr lang="en-US"/>
          </a:p>
        </p:txBody>
      </p:sp>
    </p:spTree>
    <p:extLst>
      <p:ext uri="{BB962C8B-B14F-4D97-AF65-F5344CB8AC3E}">
        <p14:creationId xmlns:p14="http://schemas.microsoft.com/office/powerpoint/2010/main" val="27693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B5466-5407-634A-BF17-A6ADCAE9FA31}" type="datetimeFigureOut">
              <a:rPr lang="en-US" smtClean="0"/>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5CCE5-2890-8A43-929E-7E37EF1CCCAE}" type="slidenum">
              <a:rPr lang="en-US" smtClean="0"/>
              <a:t>‹#›</a:t>
            </a:fld>
            <a:endParaRPr lang="en-US"/>
          </a:p>
        </p:txBody>
      </p:sp>
    </p:spTree>
    <p:extLst>
      <p:ext uri="{BB962C8B-B14F-4D97-AF65-F5344CB8AC3E}">
        <p14:creationId xmlns:p14="http://schemas.microsoft.com/office/powerpoint/2010/main" val="305246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1_gYALrXuks" TargetMode="External"/><Relationship Id="rId1" Type="http://schemas.openxmlformats.org/officeDocument/2006/relationships/slideLayout" Target="../slideLayouts/slideLayout7.xml"/><Relationship Id="rId4" Type="http://schemas.openxmlformats.org/officeDocument/2006/relationships/hyperlink" Target="https://www.youtube.com/watch?v=obALIu3oLb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W_Parents Eve_Presentation_V2 p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81912" y="5514528"/>
            <a:ext cx="6895824" cy="615553"/>
          </a:xfrm>
          <a:prstGeom prst="rect">
            <a:avLst/>
          </a:prstGeom>
          <a:noFill/>
        </p:spPr>
        <p:txBody>
          <a:bodyPr wrap="square" lIns="0" tIns="0" rIns="0" bIns="0" rtlCol="0">
            <a:spAutoFit/>
          </a:bodyPr>
          <a:lstStyle/>
          <a:p>
            <a:pPr algn="ctr"/>
            <a:r>
              <a:rPr lang="en-US" sz="2000" dirty="0" smtClean="0">
                <a:solidFill>
                  <a:schemeClr val="bg1"/>
                </a:solidFill>
                <a:latin typeface="Arial"/>
                <a:cs typeface="Arial"/>
              </a:rPr>
              <a:t>Grosvenor Hall</a:t>
            </a:r>
          </a:p>
          <a:p>
            <a:pPr algn="ctr"/>
            <a:r>
              <a:rPr lang="en-US" sz="2000" dirty="0" smtClean="0">
                <a:solidFill>
                  <a:schemeClr val="bg1"/>
                </a:solidFill>
                <a:latin typeface="Arial"/>
                <a:cs typeface="Arial"/>
              </a:rPr>
              <a:t>14</a:t>
            </a:r>
            <a:r>
              <a:rPr lang="en-US" sz="2000" baseline="30000" dirty="0" smtClean="0">
                <a:solidFill>
                  <a:schemeClr val="bg1"/>
                </a:solidFill>
                <a:latin typeface="Arial"/>
                <a:cs typeface="Arial"/>
              </a:rPr>
              <a:t>th</a:t>
            </a:r>
            <a:r>
              <a:rPr lang="en-US" sz="2000" dirty="0" smtClean="0">
                <a:solidFill>
                  <a:schemeClr val="bg1"/>
                </a:solidFill>
                <a:latin typeface="Arial"/>
                <a:cs typeface="Arial"/>
              </a:rPr>
              <a:t> – 15</a:t>
            </a:r>
            <a:r>
              <a:rPr lang="en-US" sz="2000" baseline="30000" dirty="0" smtClean="0">
                <a:solidFill>
                  <a:schemeClr val="bg1"/>
                </a:solidFill>
                <a:latin typeface="Arial"/>
                <a:cs typeface="Arial"/>
              </a:rPr>
              <a:t>th</a:t>
            </a:r>
            <a:r>
              <a:rPr lang="en-US" sz="2000" dirty="0" smtClean="0">
                <a:solidFill>
                  <a:schemeClr val="bg1"/>
                </a:solidFill>
                <a:latin typeface="Arial"/>
                <a:cs typeface="Arial"/>
              </a:rPr>
              <a:t> May 2020</a:t>
            </a:r>
            <a:endParaRPr lang="en-US" sz="2000" dirty="0">
              <a:solidFill>
                <a:schemeClr val="bg1"/>
              </a:solidFill>
              <a:latin typeface="Arial"/>
              <a:cs typeface="Arial"/>
            </a:endParaRPr>
          </a:p>
        </p:txBody>
      </p:sp>
    </p:spTree>
    <p:extLst>
      <p:ext uri="{BB962C8B-B14F-4D97-AF65-F5344CB8AC3E}">
        <p14:creationId xmlns:p14="http://schemas.microsoft.com/office/powerpoint/2010/main" val="90465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293" y="1194459"/>
            <a:ext cx="6722907" cy="430887"/>
          </a:xfrm>
          <a:prstGeom prst="rect">
            <a:avLst/>
          </a:prstGeom>
          <a:solidFill>
            <a:schemeClr val="bg1"/>
          </a:solidFill>
        </p:spPr>
        <p:txBody>
          <a:bodyPr wrap="square" lIns="0" tIns="0" rIns="0" bIns="0" rtlCol="0">
            <a:spAutoFit/>
          </a:bodyPr>
          <a:lstStyle/>
          <a:p>
            <a:pPr>
              <a:spcAft>
                <a:spcPts val="600"/>
              </a:spcAft>
            </a:pPr>
            <a:r>
              <a:rPr lang="en-US" sz="1400" b="1" dirty="0">
                <a:solidFill>
                  <a:srgbClr val="00998F"/>
                </a:solidFill>
                <a:latin typeface="Arial"/>
                <a:cs typeface="Arial"/>
              </a:rPr>
              <a:t>We know how daunting it can be letting your child go on a residential visit, so we do everything we can to make it a safe and enjoyable experience for all.</a:t>
            </a:r>
          </a:p>
        </p:txBody>
      </p:sp>
      <p:sp>
        <p:nvSpPr>
          <p:cNvPr id="6" name="TextBox 5"/>
          <p:cNvSpPr txBox="1"/>
          <p:nvPr/>
        </p:nvSpPr>
        <p:spPr>
          <a:xfrm>
            <a:off x="727763" y="2020415"/>
            <a:ext cx="4809437" cy="3062377"/>
          </a:xfrm>
          <a:prstGeom prst="rect">
            <a:avLst/>
          </a:prstGeom>
          <a:noFill/>
        </p:spPr>
        <p:txBody>
          <a:bodyPr wrap="square" lIns="0" tIns="0" rIns="0" bIns="0" rtlCol="0">
            <a:spAutoFit/>
          </a:bodyPr>
          <a:lstStyle/>
          <a:p>
            <a:pPr>
              <a:spcAft>
                <a:spcPts val="800"/>
              </a:spcAft>
            </a:pPr>
            <a:r>
              <a:rPr lang="en-US" sz="1300" dirty="0">
                <a:solidFill>
                  <a:srgbClr val="4E4E5C"/>
                </a:solidFill>
                <a:latin typeface="Arial"/>
                <a:cs typeface="Arial"/>
              </a:rPr>
              <a:t>Our policies and procedures are designed to make sure we adhere to the highest safety standards at all times</a:t>
            </a:r>
            <a:r>
              <a:rPr lang="en-US" sz="1300" dirty="0" smtClean="0">
                <a:solidFill>
                  <a:srgbClr val="4E4E5C"/>
                </a:solidFill>
                <a:latin typeface="Arial"/>
                <a:cs typeface="Arial"/>
              </a:rPr>
              <a:t>:</a:t>
            </a:r>
          </a:p>
          <a:p>
            <a:pPr marL="180000" indent="-180000">
              <a:spcAft>
                <a:spcPts val="400"/>
              </a:spcAft>
              <a:buFont typeface="Lucida Grande"/>
              <a:buChar char="–"/>
            </a:pPr>
            <a:r>
              <a:rPr lang="en-US" sz="1300" dirty="0" smtClean="0">
                <a:solidFill>
                  <a:srgbClr val="4E4E5C"/>
                </a:solidFill>
                <a:latin typeface="Arial"/>
                <a:cs typeface="Arial"/>
              </a:rPr>
              <a:t>Continual </a:t>
            </a:r>
            <a:r>
              <a:rPr lang="en-US" sz="1300" dirty="0">
                <a:solidFill>
                  <a:srgbClr val="4E4E5C"/>
                </a:solidFill>
                <a:latin typeface="Arial"/>
                <a:cs typeface="Arial"/>
              </a:rPr>
              <a:t>safety and first aid training for all staff</a:t>
            </a:r>
          </a:p>
          <a:p>
            <a:pPr marL="180000" indent="-180000">
              <a:spcAft>
                <a:spcPts val="400"/>
              </a:spcAft>
              <a:buFont typeface="Lucida Grande"/>
              <a:buChar char="–"/>
            </a:pPr>
            <a:r>
              <a:rPr lang="en-US" sz="1300" dirty="0" smtClean="0">
                <a:solidFill>
                  <a:srgbClr val="4E4E5C"/>
                </a:solidFill>
                <a:latin typeface="Arial"/>
                <a:cs typeface="Arial"/>
              </a:rPr>
              <a:t>Regular </a:t>
            </a:r>
            <a:r>
              <a:rPr lang="en-US" sz="1300" dirty="0">
                <a:solidFill>
                  <a:srgbClr val="4E4E5C"/>
                </a:solidFill>
                <a:latin typeface="Arial"/>
                <a:cs typeface="Arial"/>
              </a:rPr>
              <a:t>checks on equipment before and after every activity session</a:t>
            </a:r>
          </a:p>
          <a:p>
            <a:pPr marL="180000" indent="-180000">
              <a:spcAft>
                <a:spcPts val="400"/>
              </a:spcAft>
              <a:buFont typeface="Lucida Grande"/>
              <a:buChar char="–"/>
            </a:pPr>
            <a:r>
              <a:rPr lang="en-US" sz="1300" dirty="0" smtClean="0">
                <a:solidFill>
                  <a:srgbClr val="4E4E5C"/>
                </a:solidFill>
                <a:latin typeface="Arial"/>
                <a:cs typeface="Arial"/>
              </a:rPr>
              <a:t>Qualified </a:t>
            </a:r>
            <a:r>
              <a:rPr lang="en-US" sz="1300" dirty="0">
                <a:solidFill>
                  <a:srgbClr val="4E4E5C"/>
                </a:solidFill>
                <a:latin typeface="Arial"/>
                <a:cs typeface="Arial"/>
              </a:rPr>
              <a:t>First-Aider on </a:t>
            </a:r>
            <a:r>
              <a:rPr lang="en-US" sz="1300" dirty="0" err="1">
                <a:solidFill>
                  <a:srgbClr val="4E4E5C"/>
                </a:solidFill>
                <a:latin typeface="Arial"/>
                <a:cs typeface="Arial"/>
              </a:rPr>
              <a:t>centre</a:t>
            </a:r>
            <a:r>
              <a:rPr lang="en-US" sz="1300" dirty="0">
                <a:solidFill>
                  <a:srgbClr val="4E4E5C"/>
                </a:solidFill>
                <a:latin typeface="Arial"/>
                <a:cs typeface="Arial"/>
              </a:rPr>
              <a:t> 24/7</a:t>
            </a:r>
          </a:p>
          <a:p>
            <a:pPr marL="180000" indent="-180000">
              <a:spcAft>
                <a:spcPts val="800"/>
              </a:spcAft>
              <a:buFont typeface="Lucida Grande"/>
              <a:buChar char="–"/>
            </a:pPr>
            <a:r>
              <a:rPr lang="en-US" sz="1300" dirty="0" smtClean="0">
                <a:solidFill>
                  <a:srgbClr val="4E4E5C"/>
                </a:solidFill>
                <a:latin typeface="Arial"/>
                <a:cs typeface="Arial"/>
              </a:rPr>
              <a:t>All </a:t>
            </a:r>
            <a:r>
              <a:rPr lang="en-US" sz="1300" dirty="0">
                <a:solidFill>
                  <a:srgbClr val="4E4E5C"/>
                </a:solidFill>
                <a:latin typeface="Arial"/>
                <a:cs typeface="Arial"/>
              </a:rPr>
              <a:t>staff are fully DBS checked.</a:t>
            </a:r>
          </a:p>
          <a:p>
            <a:pPr>
              <a:spcAft>
                <a:spcPts val="800"/>
              </a:spcAft>
            </a:pPr>
            <a:r>
              <a:rPr lang="en-US" sz="1300" dirty="0">
                <a:solidFill>
                  <a:srgbClr val="4E4E5C"/>
                </a:solidFill>
                <a:latin typeface="Arial"/>
                <a:cs typeface="Arial"/>
              </a:rPr>
              <a:t>We create a warm, supportive environment for students so they quickly feel at home. All our activities are progressive, allowing students to join in at whatever level they’re comfortable with. </a:t>
            </a:r>
          </a:p>
          <a:p>
            <a:pPr>
              <a:spcAft>
                <a:spcPts val="400"/>
              </a:spcAft>
            </a:pPr>
            <a:r>
              <a:rPr lang="en-US" sz="1300" dirty="0">
                <a:solidFill>
                  <a:srgbClr val="4E4E5C"/>
                </a:solidFill>
                <a:latin typeface="Arial"/>
                <a:cs typeface="Arial"/>
              </a:rPr>
              <a:t>We have found the best way to help children cope with being away from home is to keep them busy, having fun from dawn ‘til dusk.</a:t>
            </a:r>
          </a:p>
        </p:txBody>
      </p:sp>
      <p:sp>
        <p:nvSpPr>
          <p:cNvPr id="7" name="TextBox 6"/>
          <p:cNvSpPr txBox="1"/>
          <p:nvPr/>
        </p:nvSpPr>
        <p:spPr>
          <a:xfrm>
            <a:off x="719293" y="5649413"/>
            <a:ext cx="4809437" cy="369332"/>
          </a:xfrm>
          <a:prstGeom prst="rect">
            <a:avLst/>
          </a:prstGeom>
          <a:noFill/>
        </p:spPr>
        <p:txBody>
          <a:bodyPr wrap="square" lIns="0" tIns="0" rIns="0" bIns="0" rtlCol="0">
            <a:spAutoFit/>
          </a:bodyPr>
          <a:lstStyle/>
          <a:p>
            <a:pPr>
              <a:spcAft>
                <a:spcPts val="800"/>
              </a:spcAft>
            </a:pPr>
            <a:r>
              <a:rPr lang="en-US" sz="800" dirty="0" err="1">
                <a:solidFill>
                  <a:srgbClr val="4E4E5C"/>
                </a:solidFill>
                <a:latin typeface="Arial"/>
                <a:cs typeface="Arial"/>
              </a:rPr>
              <a:t>Kingswood</a:t>
            </a:r>
            <a:r>
              <a:rPr lang="en-US" sz="800" dirty="0">
                <a:solidFill>
                  <a:srgbClr val="4E4E5C"/>
                </a:solidFill>
                <a:latin typeface="Arial"/>
                <a:cs typeface="Arial"/>
              </a:rPr>
              <a:t> cannot guarantee 100% safety for personal items brought onto </a:t>
            </a:r>
            <a:r>
              <a:rPr lang="en-US" sz="800" dirty="0" err="1">
                <a:solidFill>
                  <a:srgbClr val="4E4E5C"/>
                </a:solidFill>
                <a:latin typeface="Arial"/>
                <a:cs typeface="Arial"/>
              </a:rPr>
              <a:t>centre</a:t>
            </a:r>
            <a:r>
              <a:rPr lang="en-US" sz="800" dirty="0">
                <a:solidFill>
                  <a:srgbClr val="4E4E5C"/>
                </a:solidFill>
                <a:latin typeface="Arial"/>
                <a:cs typeface="Arial"/>
              </a:rPr>
              <a:t> and they will not be covered by insurance.  It is therefore advisable to leave valuables – cameras, mobiles, iPods, MP3 players, computer games, </a:t>
            </a:r>
            <a:r>
              <a:rPr lang="en-US" sz="800" dirty="0" err="1">
                <a:solidFill>
                  <a:srgbClr val="4E4E5C"/>
                </a:solidFill>
                <a:latin typeface="Arial"/>
                <a:cs typeface="Arial"/>
              </a:rPr>
              <a:t>jewellery</a:t>
            </a:r>
            <a:r>
              <a:rPr lang="en-US" sz="800" dirty="0">
                <a:solidFill>
                  <a:srgbClr val="4E4E5C"/>
                </a:solidFill>
                <a:latin typeface="Arial"/>
                <a:cs typeface="Arial"/>
              </a:rPr>
              <a:t> - at home. A clearly named disposable camera is acceptable.</a:t>
            </a:r>
          </a:p>
        </p:txBody>
      </p:sp>
      <p:pic>
        <p:nvPicPr>
          <p:cNvPr id="2" name="Picture 1" descr="Extra Slides x2-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561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W_Parents Eve_Presentation_V2.pdf">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654629" y="1445623"/>
            <a:ext cx="5033553" cy="39275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hlinkClick r:id="rId4"/>
          </p:cNvPr>
          <p:cNvSpPr/>
          <p:nvPr/>
        </p:nvSpPr>
        <p:spPr>
          <a:xfrm>
            <a:off x="1654630" y="1445623"/>
            <a:ext cx="5852160" cy="39972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1688299" y="5649413"/>
            <a:ext cx="5011661" cy="153888"/>
          </a:xfrm>
          <a:prstGeom prst="rect">
            <a:avLst/>
          </a:prstGeom>
          <a:noFill/>
        </p:spPr>
        <p:txBody>
          <a:bodyPr wrap="square" lIns="0" tIns="0" rIns="0" bIns="0" rtlCol="0">
            <a:spAutoFit/>
          </a:bodyPr>
          <a:lstStyle/>
          <a:p>
            <a:pPr algn="ctr"/>
            <a:r>
              <a:rPr lang="en-GB" sz="1500" baseline="30000" dirty="0">
                <a:solidFill>
                  <a:srgbClr val="FFFFFF"/>
                </a:solidFill>
              </a:rPr>
              <a:t>https://</a:t>
            </a:r>
            <a:r>
              <a:rPr lang="en-GB" sz="1500" baseline="30000" dirty="0" err="1">
                <a:solidFill>
                  <a:srgbClr val="FFFFFF"/>
                </a:solidFill>
              </a:rPr>
              <a:t>www.youtube.com</a:t>
            </a:r>
            <a:r>
              <a:rPr lang="en-GB" sz="1500" baseline="30000" dirty="0">
                <a:solidFill>
                  <a:srgbClr val="FFFFFF"/>
                </a:solidFill>
              </a:rPr>
              <a:t>/channel/UCy0___ghMVMWC_5THw2iogg</a:t>
            </a:r>
          </a:p>
        </p:txBody>
      </p:sp>
    </p:spTree>
    <p:extLst>
      <p:ext uri="{BB962C8B-B14F-4D97-AF65-F5344CB8AC3E}">
        <p14:creationId xmlns:p14="http://schemas.microsoft.com/office/powerpoint/2010/main" val="3723496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66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638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30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ra Slides x2-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392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2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87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H AMENDS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328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KW_Parents Eve_Presentation_V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16006" y="3835452"/>
            <a:ext cx="2340000" cy="1747260"/>
          </a:xfrm>
          <a:prstGeom prst="rect">
            <a:avLst/>
          </a:prstGeom>
          <a:solidFill>
            <a:schemeClr val="bg1"/>
          </a:solidFill>
        </p:spPr>
        <p:txBody>
          <a:bodyPr wrap="square" lIns="0" tIns="0" rIns="0" bIns="0" rtlCol="0">
            <a:noAutofit/>
          </a:bodyPr>
          <a:lstStyle/>
          <a:p>
            <a:pPr>
              <a:lnSpc>
                <a:spcPts val="1400"/>
              </a:lnSpc>
              <a:spcAft>
                <a:spcPts val="600"/>
              </a:spcAft>
            </a:pPr>
            <a:r>
              <a:rPr lang="en-US" sz="1100" b="1" dirty="0">
                <a:solidFill>
                  <a:srgbClr val="BE305B"/>
                </a:solidFill>
                <a:latin typeface="Arial"/>
                <a:cs typeface="Arial"/>
              </a:rPr>
              <a:t>Location: </a:t>
            </a:r>
            <a:r>
              <a:rPr lang="en-US" sz="1100" dirty="0">
                <a:solidFill>
                  <a:srgbClr val="4E4E5C"/>
                </a:solidFill>
                <a:latin typeface="Arial"/>
                <a:cs typeface="Arial"/>
              </a:rPr>
              <a:t>50 acres of adventure and recreational facilities set in the grounds of a former manor house.</a:t>
            </a:r>
          </a:p>
        </p:txBody>
      </p:sp>
      <p:sp>
        <p:nvSpPr>
          <p:cNvPr id="4" name="TextBox 3"/>
          <p:cNvSpPr txBox="1"/>
          <p:nvPr/>
        </p:nvSpPr>
        <p:spPr>
          <a:xfrm>
            <a:off x="3293453" y="3835451"/>
            <a:ext cx="2520000" cy="2099681"/>
          </a:xfrm>
          <a:prstGeom prst="rect">
            <a:avLst/>
          </a:prstGeom>
          <a:solidFill>
            <a:schemeClr val="bg1"/>
          </a:solidFill>
        </p:spPr>
        <p:txBody>
          <a:bodyPr wrap="square" lIns="0" tIns="0" rIns="0" bIns="0" rtlCol="0">
            <a:noAutofit/>
          </a:bodyPr>
          <a:lstStyle/>
          <a:p>
            <a:pPr>
              <a:lnSpc>
                <a:spcPts val="1400"/>
              </a:lnSpc>
              <a:spcAft>
                <a:spcPts val="600"/>
              </a:spcAft>
            </a:pPr>
            <a:r>
              <a:rPr lang="en-US" sz="1100" b="1" dirty="0">
                <a:solidFill>
                  <a:srgbClr val="BE305B"/>
                </a:solidFill>
                <a:latin typeface="Arial"/>
                <a:cs typeface="Arial"/>
              </a:rPr>
              <a:t>Outdoor highlights: </a:t>
            </a:r>
            <a:r>
              <a:rPr lang="en-US" sz="1100" dirty="0">
                <a:solidFill>
                  <a:srgbClr val="4E4E5C"/>
                </a:solidFill>
                <a:latin typeface="Arial"/>
                <a:cs typeface="Arial"/>
              </a:rPr>
              <a:t>Extensive ropes park with a multitude of apparatus including a triple </a:t>
            </a:r>
            <a:r>
              <a:rPr lang="en-US" sz="1100" dirty="0" err="1">
                <a:solidFill>
                  <a:srgbClr val="4E4E5C"/>
                </a:solidFill>
                <a:latin typeface="Arial"/>
                <a:cs typeface="Arial"/>
              </a:rPr>
              <a:t>zipwire</a:t>
            </a:r>
            <a:r>
              <a:rPr lang="en-US" sz="1100" dirty="0">
                <a:solidFill>
                  <a:srgbClr val="4E4E5C"/>
                </a:solidFill>
                <a:latin typeface="Arial"/>
                <a:cs typeface="Arial"/>
              </a:rPr>
              <a:t>, 3G swing, double fan </a:t>
            </a:r>
            <a:r>
              <a:rPr lang="en-US" sz="1100" dirty="0" err="1">
                <a:solidFill>
                  <a:srgbClr val="4E4E5C"/>
                </a:solidFill>
                <a:latin typeface="Arial"/>
                <a:cs typeface="Arial"/>
              </a:rPr>
              <a:t>descender</a:t>
            </a:r>
            <a:r>
              <a:rPr lang="en-US" sz="1100" dirty="0">
                <a:solidFill>
                  <a:srgbClr val="4E4E5C"/>
                </a:solidFill>
                <a:latin typeface="Arial"/>
                <a:cs typeface="Arial"/>
              </a:rPr>
              <a:t> and the amazing </a:t>
            </a:r>
            <a:r>
              <a:rPr lang="en-US" sz="1100" dirty="0" err="1">
                <a:solidFill>
                  <a:srgbClr val="4E4E5C"/>
                </a:solidFill>
                <a:latin typeface="Arial"/>
                <a:cs typeface="Arial"/>
              </a:rPr>
              <a:t>Skyclimb</a:t>
            </a:r>
            <a:r>
              <a:rPr lang="en-US" sz="1100" dirty="0">
                <a:solidFill>
                  <a:srgbClr val="4E4E5C"/>
                </a:solidFill>
                <a:latin typeface="Arial"/>
                <a:cs typeface="Arial"/>
              </a:rPr>
              <a:t> ropes </a:t>
            </a:r>
            <a:r>
              <a:rPr lang="en-US" sz="1100" dirty="0" smtClean="0">
                <a:solidFill>
                  <a:srgbClr val="4E4E5C"/>
                </a:solidFill>
                <a:latin typeface="Arial"/>
                <a:cs typeface="Arial"/>
              </a:rPr>
              <a:t>course. </a:t>
            </a:r>
            <a:endParaRPr lang="en-US" sz="1100" dirty="0">
              <a:solidFill>
                <a:srgbClr val="4E4E5C"/>
              </a:solidFill>
              <a:latin typeface="Arial"/>
              <a:cs typeface="Arial"/>
            </a:endParaRPr>
          </a:p>
          <a:p>
            <a:pPr>
              <a:lnSpc>
                <a:spcPts val="1400"/>
              </a:lnSpc>
              <a:spcAft>
                <a:spcPts val="600"/>
              </a:spcAft>
            </a:pPr>
            <a:r>
              <a:rPr lang="en-US" sz="1100" b="1" dirty="0">
                <a:solidFill>
                  <a:srgbClr val="BE305B"/>
                </a:solidFill>
                <a:latin typeface="Arial"/>
                <a:cs typeface="Arial"/>
              </a:rPr>
              <a:t>Indoor highlights: </a:t>
            </a:r>
            <a:r>
              <a:rPr lang="en-US" sz="1100" dirty="0">
                <a:solidFill>
                  <a:srgbClr val="4E4E5C"/>
                </a:solidFill>
                <a:latin typeface="Arial"/>
                <a:cs typeface="Arial"/>
              </a:rPr>
              <a:t>Indoor swimming pool  complex for all weather activities and sports</a:t>
            </a:r>
            <a:r>
              <a:rPr lang="en-US" sz="1100" dirty="0" smtClean="0">
                <a:solidFill>
                  <a:srgbClr val="4E4E5C"/>
                </a:solidFill>
                <a:latin typeface="Arial"/>
                <a:cs typeface="Arial"/>
              </a:rPr>
              <a:t>, plus </a:t>
            </a:r>
            <a:r>
              <a:rPr lang="en-US" sz="1100" dirty="0">
                <a:solidFill>
                  <a:srgbClr val="4E4E5C"/>
                </a:solidFill>
                <a:latin typeface="Arial"/>
                <a:cs typeface="Arial"/>
              </a:rPr>
              <a:t>a Blu-ray cinema and an impressive 25,000 square foot sports hall.</a:t>
            </a:r>
          </a:p>
        </p:txBody>
      </p:sp>
      <p:sp>
        <p:nvSpPr>
          <p:cNvPr id="5" name="TextBox 4"/>
          <p:cNvSpPr txBox="1"/>
          <p:nvPr/>
        </p:nvSpPr>
        <p:spPr>
          <a:xfrm>
            <a:off x="6011542" y="4418273"/>
            <a:ext cx="2418581" cy="1432193"/>
          </a:xfrm>
          <a:prstGeom prst="rect">
            <a:avLst/>
          </a:prstGeom>
          <a:solidFill>
            <a:srgbClr val="BE305B"/>
          </a:solidFill>
        </p:spPr>
        <p:txBody>
          <a:bodyPr wrap="square" lIns="180000" tIns="0" rIns="180000" bIns="0" rtlCol="0">
            <a:noAutofit/>
          </a:bodyPr>
          <a:lstStyle/>
          <a:p>
            <a:pPr>
              <a:spcAft>
                <a:spcPts val="1000"/>
              </a:spcAft>
            </a:pPr>
            <a:r>
              <a:rPr lang="en-US" sz="1100" dirty="0" smtClean="0">
                <a:solidFill>
                  <a:schemeClr val="bg1"/>
                </a:solidFill>
                <a:latin typeface="Arial"/>
                <a:cs typeface="Arial"/>
              </a:rPr>
              <a:t>419 </a:t>
            </a:r>
            <a:r>
              <a:rPr lang="en-US" sz="1100" dirty="0">
                <a:solidFill>
                  <a:schemeClr val="bg1"/>
                </a:solidFill>
                <a:latin typeface="Arial"/>
                <a:cs typeface="Arial"/>
              </a:rPr>
              <a:t>in standard rooms </a:t>
            </a:r>
            <a:r>
              <a:rPr lang="en-US" sz="1100" dirty="0" smtClean="0">
                <a:solidFill>
                  <a:schemeClr val="bg1"/>
                </a:solidFill>
                <a:latin typeface="Arial"/>
                <a:cs typeface="Arial"/>
              </a:rPr>
              <a:t/>
            </a:r>
            <a:br>
              <a:rPr lang="en-US" sz="1100" dirty="0" smtClean="0">
                <a:solidFill>
                  <a:schemeClr val="bg1"/>
                </a:solidFill>
                <a:latin typeface="Arial"/>
                <a:cs typeface="Arial"/>
              </a:rPr>
            </a:br>
            <a:r>
              <a:rPr lang="en-US" sz="1100" dirty="0" smtClean="0">
                <a:solidFill>
                  <a:schemeClr val="bg1"/>
                </a:solidFill>
                <a:latin typeface="Arial"/>
                <a:cs typeface="Arial"/>
              </a:rPr>
              <a:t>(</a:t>
            </a:r>
            <a:r>
              <a:rPr lang="en-US" sz="1100" dirty="0">
                <a:solidFill>
                  <a:schemeClr val="bg1"/>
                </a:solidFill>
                <a:latin typeface="Arial"/>
                <a:cs typeface="Arial"/>
              </a:rPr>
              <a:t>sleeping </a:t>
            </a:r>
            <a:r>
              <a:rPr lang="en-US" sz="1100" dirty="0" smtClean="0">
                <a:solidFill>
                  <a:schemeClr val="bg1"/>
                </a:solidFill>
                <a:latin typeface="Arial"/>
                <a:cs typeface="Arial"/>
              </a:rPr>
              <a:t>2-8 in </a:t>
            </a:r>
            <a:r>
              <a:rPr lang="en-US" sz="1100" dirty="0">
                <a:solidFill>
                  <a:schemeClr val="bg1"/>
                </a:solidFill>
                <a:latin typeface="Arial"/>
                <a:cs typeface="Arial"/>
              </a:rPr>
              <a:t>each room</a:t>
            </a:r>
            <a:r>
              <a:rPr lang="en-US" sz="1100" dirty="0" smtClean="0">
                <a:solidFill>
                  <a:schemeClr val="bg1"/>
                </a:solidFill>
                <a:latin typeface="Arial"/>
                <a:cs typeface="Arial"/>
              </a:rPr>
              <a:t>)</a:t>
            </a:r>
          </a:p>
          <a:p>
            <a:pPr>
              <a:spcAft>
                <a:spcPts val="1000"/>
              </a:spcAft>
            </a:pPr>
            <a:r>
              <a:rPr lang="en-US" sz="1100" dirty="0" smtClean="0">
                <a:solidFill>
                  <a:schemeClr val="bg1"/>
                </a:solidFill>
                <a:latin typeface="Arial"/>
                <a:cs typeface="Arial"/>
              </a:rPr>
              <a:t>133 </a:t>
            </a:r>
            <a:r>
              <a:rPr lang="en-US" sz="1100" dirty="0">
                <a:solidFill>
                  <a:schemeClr val="bg1"/>
                </a:solidFill>
                <a:latin typeface="Arial"/>
                <a:cs typeface="Arial"/>
              </a:rPr>
              <a:t>in Adventure lodges </a:t>
            </a:r>
            <a:r>
              <a:rPr lang="en-US" sz="1100" dirty="0" smtClean="0">
                <a:solidFill>
                  <a:schemeClr val="bg1"/>
                </a:solidFill>
                <a:latin typeface="Arial"/>
                <a:cs typeface="Arial"/>
              </a:rPr>
              <a:t/>
            </a:r>
            <a:br>
              <a:rPr lang="en-US" sz="1100" dirty="0" smtClean="0">
                <a:solidFill>
                  <a:schemeClr val="bg1"/>
                </a:solidFill>
                <a:latin typeface="Arial"/>
                <a:cs typeface="Arial"/>
              </a:rPr>
            </a:br>
            <a:r>
              <a:rPr lang="en-US" sz="1100" dirty="0" smtClean="0">
                <a:solidFill>
                  <a:schemeClr val="bg1"/>
                </a:solidFill>
                <a:latin typeface="Arial"/>
                <a:cs typeface="Arial"/>
              </a:rPr>
              <a:t>(</a:t>
            </a:r>
            <a:r>
              <a:rPr lang="en-US" sz="1100" dirty="0">
                <a:solidFill>
                  <a:schemeClr val="bg1"/>
                </a:solidFill>
                <a:latin typeface="Arial"/>
                <a:cs typeface="Arial"/>
              </a:rPr>
              <a:t>sleeping 11</a:t>
            </a:r>
            <a:r>
              <a:rPr lang="en-US" sz="1100" dirty="0" smtClean="0">
                <a:solidFill>
                  <a:schemeClr val="bg1"/>
                </a:solidFill>
                <a:latin typeface="Arial"/>
                <a:cs typeface="Arial"/>
              </a:rPr>
              <a:t>–27 </a:t>
            </a:r>
            <a:r>
              <a:rPr lang="en-US" sz="1100" dirty="0">
                <a:solidFill>
                  <a:schemeClr val="bg1"/>
                </a:solidFill>
                <a:latin typeface="Arial"/>
                <a:cs typeface="Arial"/>
              </a:rPr>
              <a:t>in each lodge, group leader lodges sleeping </a:t>
            </a:r>
            <a:r>
              <a:rPr lang="en-US" sz="1100" dirty="0" smtClean="0">
                <a:solidFill>
                  <a:schemeClr val="bg1"/>
                </a:solidFill>
                <a:latin typeface="Arial"/>
                <a:cs typeface="Arial"/>
              </a:rPr>
              <a:t>up </a:t>
            </a:r>
            <a:r>
              <a:rPr lang="en-US" sz="1100" dirty="0">
                <a:solidFill>
                  <a:schemeClr val="bg1"/>
                </a:solidFill>
                <a:latin typeface="Arial"/>
                <a:cs typeface="Arial"/>
              </a:rPr>
              <a:t>to 10)</a:t>
            </a:r>
          </a:p>
        </p:txBody>
      </p:sp>
      <p:sp>
        <p:nvSpPr>
          <p:cNvPr id="6" name="TextBox 5"/>
          <p:cNvSpPr txBox="1"/>
          <p:nvPr/>
        </p:nvSpPr>
        <p:spPr>
          <a:xfrm>
            <a:off x="6011543" y="3835452"/>
            <a:ext cx="2418580" cy="582821"/>
          </a:xfrm>
          <a:prstGeom prst="rect">
            <a:avLst/>
          </a:prstGeom>
          <a:solidFill>
            <a:srgbClr val="BE305B"/>
          </a:solidFill>
        </p:spPr>
        <p:txBody>
          <a:bodyPr wrap="square" lIns="180000" tIns="0" rIns="0" bIns="0" rtlCol="0" anchor="ctr" anchorCtr="0">
            <a:noAutofit/>
          </a:bodyPr>
          <a:lstStyle/>
          <a:p>
            <a:pPr>
              <a:spcAft>
                <a:spcPts val="1000"/>
              </a:spcAft>
            </a:pPr>
            <a:r>
              <a:rPr lang="en-US" sz="1400" b="1" dirty="0" smtClean="0">
                <a:solidFill>
                  <a:schemeClr val="bg1"/>
                </a:solidFill>
                <a:latin typeface="Arial"/>
                <a:cs typeface="Arial"/>
              </a:rPr>
              <a:t>TOTAL BEDS: 552</a:t>
            </a:r>
            <a:endParaRPr lang="en-US" sz="1400" b="1" dirty="0">
              <a:solidFill>
                <a:schemeClr val="bg1"/>
              </a:solidFill>
              <a:latin typeface="Arial"/>
              <a:cs typeface="Arial"/>
            </a:endParaRPr>
          </a:p>
        </p:txBody>
      </p:sp>
      <p:pic>
        <p:nvPicPr>
          <p:cNvPr id="7" name="Picture 6" descr="Bed ic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630" y="3893133"/>
            <a:ext cx="504056" cy="504056"/>
          </a:xfrm>
          <a:prstGeom prst="rect">
            <a:avLst/>
          </a:prstGeom>
        </p:spPr>
      </p:pic>
    </p:spTree>
    <p:extLst>
      <p:ext uri="{BB962C8B-B14F-4D97-AF65-F5344CB8AC3E}">
        <p14:creationId xmlns:p14="http://schemas.microsoft.com/office/powerpoint/2010/main" val="419286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H AME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389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633" y="1560817"/>
            <a:ext cx="5363688" cy="2031325"/>
          </a:xfrm>
          <a:prstGeom prst="rect">
            <a:avLst/>
          </a:prstGeom>
          <a:noFill/>
        </p:spPr>
        <p:txBody>
          <a:bodyPr wrap="square" rtlCol="0">
            <a:spAutoFit/>
          </a:bodyPr>
          <a:lstStyle/>
          <a:p>
            <a:r>
              <a:rPr lang="en-GB" sz="1400" dirty="0" smtClean="0">
                <a:latin typeface="Cronos Pro" panose="020C0502030403020304" pitchFamily="34" charset="0"/>
              </a:rPr>
              <a:t>You’ll </a:t>
            </a:r>
            <a:r>
              <a:rPr lang="en-GB" sz="1400" dirty="0">
                <a:latin typeface="Cronos Pro" panose="020C0502030403020304" pitchFamily="34" charset="0"/>
              </a:rPr>
              <a:t>find welcoming rooms in our comfortable dormitory style accommodation. You will sleep in a choice of standard accommodation</a:t>
            </a:r>
            <a:r>
              <a:rPr lang="en-GB" sz="1400">
                <a:latin typeface="Cronos Pro" panose="020C0502030403020304" pitchFamily="34" charset="0"/>
              </a:rPr>
              <a:t>, </a:t>
            </a:r>
            <a:r>
              <a:rPr lang="en-GB" sz="1400" smtClean="0">
                <a:latin typeface="Cronos Pro" panose="020C0502030403020304" pitchFamily="34" charset="0"/>
              </a:rPr>
              <a:t>or Adventure </a:t>
            </a:r>
            <a:r>
              <a:rPr lang="en-GB" sz="1400">
                <a:latin typeface="Cronos Pro" panose="020C0502030403020304" pitchFamily="34" charset="0"/>
              </a:rPr>
              <a:t>Lodges</a:t>
            </a:r>
            <a:r>
              <a:rPr lang="en-GB" sz="1400" smtClean="0">
                <a:latin typeface="Cronos Pro" panose="020C0502030403020304" pitchFamily="34" charset="0"/>
              </a:rPr>
              <a:t>, </a:t>
            </a:r>
            <a:r>
              <a:rPr lang="en-GB" sz="1400" dirty="0" smtClean="0">
                <a:latin typeface="Cronos Pro" panose="020C0502030403020304" pitchFamily="34" charset="0"/>
              </a:rPr>
              <a:t>all of which have </a:t>
            </a:r>
            <a:r>
              <a:rPr lang="en-GB" sz="1400" dirty="0">
                <a:latin typeface="Cronos Pro" panose="020C0502030403020304" pitchFamily="34" charset="0"/>
              </a:rPr>
              <a:t>bathroom facilities and a daily housekeeping check. All of our accommodation is secure and comfortable and all bedding is provided. Pupils sleep in gender separated areas, with separate showers and toilet facilities, and teacher rooms are located close by to allow for plenty of supervision.       </a:t>
            </a:r>
          </a:p>
          <a:p>
            <a:endParaRPr lang="en-GB" sz="1400" dirty="0">
              <a:latin typeface="Cronos Pro" panose="020C0502030403020304" pitchFamily="34" charset="0"/>
            </a:endParaRPr>
          </a:p>
          <a:p>
            <a:endParaRPr lang="en-GB" sz="1400" dirty="0" smtClean="0">
              <a:latin typeface="Cronos Pro" panose="020C0502030403020304" pitchFamily="34" charset="0"/>
            </a:endParaRPr>
          </a:p>
        </p:txBody>
      </p:sp>
      <p:pic>
        <p:nvPicPr>
          <p:cNvPr id="3" name="Picture 2"/>
          <p:cNvPicPr>
            <a:picLocks noChangeAspect="1"/>
          </p:cNvPicPr>
          <p:nvPr/>
        </p:nvPicPr>
        <p:blipFill rotWithShape="1">
          <a:blip r:embed="rId2"/>
          <a:srcRect l="313" t="6887"/>
          <a:stretch/>
        </p:blipFill>
        <p:spPr>
          <a:xfrm>
            <a:off x="257694" y="3275573"/>
            <a:ext cx="5345777" cy="2474470"/>
          </a:xfrm>
          <a:prstGeom prst="rect">
            <a:avLst/>
          </a:prstGeom>
        </p:spPr>
      </p:pic>
      <p:pic>
        <p:nvPicPr>
          <p:cNvPr id="5" name="Picture 4"/>
          <p:cNvPicPr>
            <a:picLocks noChangeAspect="1"/>
          </p:cNvPicPr>
          <p:nvPr/>
        </p:nvPicPr>
        <p:blipFill rotWithShape="1">
          <a:blip r:embed="rId3"/>
          <a:srcRect t="973" r="4265"/>
          <a:stretch/>
        </p:blipFill>
        <p:spPr>
          <a:xfrm>
            <a:off x="5565804" y="374072"/>
            <a:ext cx="3453505" cy="5075871"/>
          </a:xfrm>
          <a:prstGeom prst="rect">
            <a:avLst/>
          </a:prstGeom>
        </p:spPr>
      </p:pic>
      <p:pic>
        <p:nvPicPr>
          <p:cNvPr id="6" name="Picture 5"/>
          <p:cNvPicPr>
            <a:picLocks noChangeAspect="1"/>
          </p:cNvPicPr>
          <p:nvPr/>
        </p:nvPicPr>
        <p:blipFill>
          <a:blip r:embed="rId4"/>
          <a:stretch>
            <a:fillRect/>
          </a:stretch>
        </p:blipFill>
        <p:spPr>
          <a:xfrm>
            <a:off x="224442" y="441838"/>
            <a:ext cx="5295900" cy="1009650"/>
          </a:xfrm>
          <a:prstGeom prst="rect">
            <a:avLst/>
          </a:prstGeom>
        </p:spPr>
      </p:pic>
    </p:spTree>
    <p:extLst>
      <p:ext uri="{BB962C8B-B14F-4D97-AF65-F5344CB8AC3E}">
        <p14:creationId xmlns:p14="http://schemas.microsoft.com/office/powerpoint/2010/main" val="419344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MENDY AMENDS11 v2 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5996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TotalTime>
  <Words>375</Words>
  <Application>Microsoft Office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Cronos Pro</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2UpFront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Highland</dc:creator>
  <cp:lastModifiedBy>Gloria Quinn</cp:lastModifiedBy>
  <cp:revision>87</cp:revision>
  <dcterms:created xsi:type="dcterms:W3CDTF">2016-09-08T15:10:43Z</dcterms:created>
  <dcterms:modified xsi:type="dcterms:W3CDTF">2019-09-20T07:45:57Z</dcterms:modified>
</cp:coreProperties>
</file>