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37"/>
  </p:notesMasterIdLst>
  <p:handoutMasterIdLst>
    <p:handoutMasterId r:id="rId38"/>
  </p:handoutMasterIdLst>
  <p:sldIdLst>
    <p:sldId id="291" r:id="rId5"/>
    <p:sldId id="266" r:id="rId6"/>
    <p:sldId id="336" r:id="rId7"/>
    <p:sldId id="256" r:id="rId8"/>
    <p:sldId id="257" r:id="rId9"/>
    <p:sldId id="258" r:id="rId10"/>
    <p:sldId id="259" r:id="rId11"/>
    <p:sldId id="260" r:id="rId12"/>
    <p:sldId id="297" r:id="rId13"/>
    <p:sldId id="343" r:id="rId14"/>
    <p:sldId id="344" r:id="rId15"/>
    <p:sldId id="346" r:id="rId16"/>
    <p:sldId id="337" r:id="rId17"/>
    <p:sldId id="302" r:id="rId18"/>
    <p:sldId id="340" r:id="rId19"/>
    <p:sldId id="341" r:id="rId20"/>
    <p:sldId id="342" r:id="rId21"/>
    <p:sldId id="318" r:id="rId22"/>
    <p:sldId id="311" r:id="rId23"/>
    <p:sldId id="306" r:id="rId24"/>
    <p:sldId id="307" r:id="rId25"/>
    <p:sldId id="338" r:id="rId26"/>
    <p:sldId id="339" r:id="rId27"/>
    <p:sldId id="316" r:id="rId28"/>
    <p:sldId id="325" r:id="rId29"/>
    <p:sldId id="321" r:id="rId30"/>
    <p:sldId id="322" r:id="rId31"/>
    <p:sldId id="319" r:id="rId32"/>
    <p:sldId id="320" r:id="rId33"/>
    <p:sldId id="280" r:id="rId34"/>
    <p:sldId id="323" r:id="rId35"/>
    <p:sldId id="333" r:id="rId3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728" autoAdjust="0"/>
  </p:normalViewPr>
  <p:slideViewPr>
    <p:cSldViewPr>
      <p:cViewPr varScale="1">
        <p:scale>
          <a:sx n="70" d="100"/>
          <a:sy n="70" d="100"/>
        </p:scale>
        <p:origin x="1028"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628A20-9EAF-4326-BDC8-1F3A962517CD}"/>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a:extLst>
              <a:ext uri="{FF2B5EF4-FFF2-40B4-BE49-F238E27FC236}">
                <a16:creationId xmlns:a16="http://schemas.microsoft.com/office/drawing/2014/main" id="{95A3F40B-BC67-4F96-AEAE-A564F2160DAA}"/>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8AA33C70-7EB4-4CD3-8E77-7AF392DDCCB0}"/>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9" name="Rectangle 5">
            <a:extLst>
              <a:ext uri="{FF2B5EF4-FFF2-40B4-BE49-F238E27FC236}">
                <a16:creationId xmlns:a16="http://schemas.microsoft.com/office/drawing/2014/main" id="{C5D3B31B-1E4E-442C-B9EC-E87F6AFB5CA5}"/>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139D911-2C95-4309-A1AC-982415F27B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A4DF5DC-4BED-41A1-9DE8-781DA5AFDBDA}"/>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768D1979-EBE9-4221-B60C-C21E2F2BB418}"/>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a:extLst>
              <a:ext uri="{FF2B5EF4-FFF2-40B4-BE49-F238E27FC236}">
                <a16:creationId xmlns:a16="http://schemas.microsoft.com/office/drawing/2014/main" id="{069A82F9-702E-4171-B0D8-783A16366FF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A616DFB2-3038-4B51-B6E0-7BD52799D4F4}"/>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AE09E272-7AA5-40EB-A902-FF4C9FF3601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1751" name="Rectangle 7">
            <a:extLst>
              <a:ext uri="{FF2B5EF4-FFF2-40B4-BE49-F238E27FC236}">
                <a16:creationId xmlns:a16="http://schemas.microsoft.com/office/drawing/2014/main" id="{88995B16-100A-4567-A5A0-88849B15665C}"/>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1903C4A-48DA-4A81-81A6-F586977358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2380C0D-D92E-4C00-8718-CC51DC3CCB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93B8CF8-F4EE-4C70-A50C-1DFDCCABB00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E8FB0E90-C28C-41D5-8AF7-84372A369F0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1AC8B1E-A71A-466C-8844-49B6BF449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CE67B58-85B5-4499-8ACB-0FF2A1D80264}"/>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86F5289-EC49-44CB-868C-6E535D2008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0CDDAD7B-2EC8-41B6-8047-06849DC282E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375AAB5-C3B4-4267-9184-722C66ECD594}" type="slidenum">
              <a:rPr lang="en-GB" altLang="en-US">
                <a:latin typeface="Arial" panose="020B0604020202020204" pitchFamily="34" charset="0"/>
              </a:rPr>
              <a:pPr/>
              <a:t>20</a:t>
            </a:fld>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0754F4B-83ED-498F-8733-CA520387229E}"/>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C64B8703-5E5E-4822-9EF0-12DB4CA2D7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0FC58594-EC27-4D12-8449-C994E595CA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9B7FE2A3-2C75-4E1A-8C29-DD18E1BFE4DA}" type="slidenum">
              <a:rPr lang="en-GB" altLang="en-US">
                <a:latin typeface="Arial" panose="020B0604020202020204" pitchFamily="34" charset="0"/>
              </a:rPr>
              <a:pPr/>
              <a:t>21</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5C80884-2015-499A-B979-89803CA3001E}"/>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C6629149-D2DD-4890-9649-CDB2AF10393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6E05FC49-9CEB-426F-9F82-5DB456DE354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9CE98BD-0082-4512-B1BF-40500A6938F9}" type="slidenum">
              <a:rPr lang="en-GB" altLang="en-US">
                <a:latin typeface="Arial" panose="020B0604020202020204" pitchFamily="34" charset="0"/>
              </a:rPr>
              <a:pPr/>
              <a:t>22</a:t>
            </a:fld>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2542E7C-ED7B-48F1-9918-4C7CF53DFD06}"/>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07E0AE39-DE93-450A-B62A-0775AA14A4C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6292280F-E8B8-4829-8632-C3365C2B845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B0F7D06D-DFA2-45CB-843C-B2DEB361C422}" type="slidenum">
              <a:rPr lang="en-GB" altLang="en-US">
                <a:latin typeface="Arial" panose="020B0604020202020204" pitchFamily="34" charset="0"/>
              </a:rPr>
              <a:pPr/>
              <a:t>23</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5594E75-26B8-409D-9F7E-773969585585}"/>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BAE73FF-919C-4B7E-BE14-741A0477430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54220266-1845-4756-8915-88FEDFAC10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75F0DE1-FB91-480E-B324-00EB69F4BA6C}" type="slidenum">
              <a:rPr lang="en-GB" altLang="en-US">
                <a:latin typeface="Arial" panose="020B0604020202020204" pitchFamily="34" charset="0"/>
              </a:rPr>
              <a:pPr/>
              <a:t>24</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FDB3D1C-65C3-42F8-A266-A38CCF0EA84C}"/>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2DABFFB9-62B2-4DE7-9914-3155E17F8AA0}"/>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5060" name="Slide Number Placeholder 3">
            <a:extLst>
              <a:ext uri="{FF2B5EF4-FFF2-40B4-BE49-F238E27FC236}">
                <a16:creationId xmlns:a16="http://schemas.microsoft.com/office/drawing/2014/main" id="{144C0211-E203-4537-B61C-B0B26B6DA846}"/>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7072F78-571A-4377-9DD5-6096A21B0C7F}"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707D60-DC03-4974-857B-D218EEC272F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FA7E9F97-D3E1-44C6-B243-C92D041F61AB}"/>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0964" name="Slide Number Placeholder 3">
            <a:extLst>
              <a:ext uri="{FF2B5EF4-FFF2-40B4-BE49-F238E27FC236}">
                <a16:creationId xmlns:a16="http://schemas.microsoft.com/office/drawing/2014/main" id="{63EFE2D5-CB3F-4387-BFDA-1594D2F86873}"/>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BE7E183-5BC8-4717-9291-CF14500B5EFB}"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77650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79794D5-AF37-4F59-BFDD-8EEBB2E0C6A6}"/>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4F18B9D-2335-44D8-AA35-16A84C4CBFB7}"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BD340DF-C638-467F-9DA9-1D74923C9C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EC3B2B0-2EFC-46DD-92A8-9A4B472B8E97}"/>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GA EL</a:t>
            </a:r>
          </a:p>
        </p:txBody>
      </p:sp>
    </p:spTree>
    <p:extLst>
      <p:ext uri="{BB962C8B-B14F-4D97-AF65-F5344CB8AC3E}">
        <p14:creationId xmlns:p14="http://schemas.microsoft.com/office/powerpoint/2010/main" val="188750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90076DC-3570-499F-AB0F-42F749D0CEA1}"/>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9137D2FD-2F2D-4813-850E-9D1900513F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D291514F-E3C4-4ED9-805A-00C7DC5D42F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102213B1-64C8-4F23-A4B7-A0A9815D02FB}" type="slidenum">
              <a:rPr lang="en-GB" altLang="en-US">
                <a:latin typeface="Arial" panose="020B0604020202020204" pitchFamily="34" charset="0"/>
              </a:rPr>
              <a:pPr/>
              <a:t>13</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14</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15</a:t>
            </a:fld>
            <a:endParaRPr lang="en-GB" altLang="en-US">
              <a:latin typeface="Arial" panose="020B0604020202020204" pitchFamily="34" charset="0"/>
            </a:endParaRPr>
          </a:p>
        </p:txBody>
      </p:sp>
    </p:spTree>
    <p:extLst>
      <p:ext uri="{BB962C8B-B14F-4D97-AF65-F5344CB8AC3E}">
        <p14:creationId xmlns:p14="http://schemas.microsoft.com/office/powerpoint/2010/main" val="250537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16</a:t>
            </a:fld>
            <a:endParaRPr lang="en-GB" altLang="en-US">
              <a:latin typeface="Arial" panose="020B0604020202020204" pitchFamily="34" charset="0"/>
            </a:endParaRPr>
          </a:p>
        </p:txBody>
      </p:sp>
    </p:spTree>
    <p:extLst>
      <p:ext uri="{BB962C8B-B14F-4D97-AF65-F5344CB8AC3E}">
        <p14:creationId xmlns:p14="http://schemas.microsoft.com/office/powerpoint/2010/main" val="328975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75109F7-56D3-4DBD-B3D9-B4DC6136EA96}"/>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8A90582A-FB6F-44F5-9CF7-A2786B0DCF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25C1F087-68A2-4A4F-B081-1C78D048B9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9385AEC-AE3C-4EB1-80E4-88EB7D36EEC0}" type="slidenum">
              <a:rPr lang="en-GB" altLang="en-US">
                <a:latin typeface="Arial" panose="020B0604020202020204" pitchFamily="34" charset="0"/>
              </a:rPr>
              <a:pPr/>
              <a:t>19</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04184B8-EA08-404E-A2E0-18CF52EDB022}"/>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F02F846D-F961-40C4-9BDF-ED22CA975DD1}"/>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A95277A9-DEF9-485F-8EEC-DD20AAE30736}"/>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47D4E120-7C5C-480C-9252-45A4C0992430}"/>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5EE4A4A5-7262-4D11-8F6C-2745E76AC0FF}"/>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C153C79B-A9B4-411C-AD41-F5B26C877EB3}"/>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2A8DB9C2-64ED-456A-8AF0-CF804A6363CF}"/>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EDA200CE-AE4B-4FB6-A6D0-8E425C798358}"/>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F7267B69-BD44-4EFF-B2C0-C3E5BCC5D15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CEC914A-887C-461B-98EE-66145D2A42BD}"/>
              </a:ext>
            </a:extLst>
          </p:cNvPr>
          <p:cNvSpPr>
            <a:spLocks noGrp="1"/>
          </p:cNvSpPr>
          <p:nvPr>
            <p:ph type="sldNum" sz="quarter" idx="12"/>
          </p:nvPr>
        </p:nvSpPr>
        <p:spPr/>
        <p:txBody>
          <a:bodyPr/>
          <a:lstStyle>
            <a:lvl1pPr>
              <a:defRPr smtClean="0"/>
            </a:lvl1pPr>
          </a:lstStyle>
          <a:p>
            <a:pPr>
              <a:defRPr/>
            </a:pPr>
            <a:fld id="{AAF888F6-F920-4DCC-9447-A24A7A3B3BE2}" type="slidenum">
              <a:rPr lang="en-US" altLang="en-US"/>
              <a:pPr>
                <a:defRPr/>
              </a:pPr>
              <a:t>‹#›</a:t>
            </a:fld>
            <a:endParaRPr lang="en-US" altLang="en-US"/>
          </a:p>
        </p:txBody>
      </p:sp>
    </p:spTree>
    <p:extLst>
      <p:ext uri="{BB962C8B-B14F-4D97-AF65-F5344CB8AC3E}">
        <p14:creationId xmlns:p14="http://schemas.microsoft.com/office/powerpoint/2010/main" val="94302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B4AF-D638-4752-A5AB-7FBC7190BA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1D9152-2E41-4010-BE62-8A3695D22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A1D0F-C056-410C-89D8-72267E1B5A76}"/>
              </a:ext>
            </a:extLst>
          </p:cNvPr>
          <p:cNvSpPr>
            <a:spLocks noGrp="1"/>
          </p:cNvSpPr>
          <p:nvPr>
            <p:ph type="sldNum" sz="quarter" idx="12"/>
          </p:nvPr>
        </p:nvSpPr>
        <p:spPr/>
        <p:txBody>
          <a:bodyPr/>
          <a:lstStyle>
            <a:lvl1pPr>
              <a:defRPr/>
            </a:lvl1pPr>
          </a:lstStyle>
          <a:p>
            <a:pPr>
              <a:defRPr/>
            </a:pPr>
            <a:fld id="{080E768D-71C3-417E-A6FF-781D1F97C6F9}" type="slidenum">
              <a:rPr lang="en-US" altLang="en-US"/>
              <a:pPr>
                <a:defRPr/>
              </a:pPr>
              <a:t>‹#›</a:t>
            </a:fld>
            <a:endParaRPr lang="en-US" altLang="en-US"/>
          </a:p>
        </p:txBody>
      </p:sp>
    </p:spTree>
    <p:extLst>
      <p:ext uri="{BB962C8B-B14F-4D97-AF65-F5344CB8AC3E}">
        <p14:creationId xmlns:p14="http://schemas.microsoft.com/office/powerpoint/2010/main" val="28306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C4D5CC4C-4167-4F13-9DEA-879374CEAD9E}"/>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B9A651BD-F3D3-4F7E-94B7-72EC01BCF5D1}"/>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1F77885-9B34-4FEA-AAB0-CB7FA0706B9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6A79EF5A-0EBC-42B0-B538-79E60FFB4298}"/>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45A2C64D-7F6F-4D69-879F-4B19EC000186}"/>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AA3AF1-8A99-4AA4-B6B3-59F04B0F96F1}"/>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4D776F83-0A31-41CA-BA6B-07509B545FA9}"/>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BD5ADB7-8C80-4884-9AC1-FE5D03576715}"/>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E9176769-1BF3-4B97-8914-931ED8ADC2F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B04B2A7-9F16-4DDF-AE07-62840A3B7A2C}"/>
              </a:ext>
            </a:extLst>
          </p:cNvPr>
          <p:cNvSpPr>
            <a:spLocks noGrp="1"/>
          </p:cNvSpPr>
          <p:nvPr>
            <p:ph type="sldNum" sz="quarter" idx="12"/>
          </p:nvPr>
        </p:nvSpPr>
        <p:spPr/>
        <p:txBody>
          <a:bodyPr/>
          <a:lstStyle>
            <a:lvl1pPr>
              <a:defRPr smtClean="0"/>
            </a:lvl1pPr>
          </a:lstStyle>
          <a:p>
            <a:pPr>
              <a:defRPr/>
            </a:pPr>
            <a:fld id="{8F84F731-1DE4-4A5E-B830-54E55394788A}" type="slidenum">
              <a:rPr lang="en-US" altLang="en-US"/>
              <a:pPr>
                <a:defRPr/>
              </a:pPr>
              <a:t>‹#›</a:t>
            </a:fld>
            <a:endParaRPr lang="en-US" altLang="en-US"/>
          </a:p>
        </p:txBody>
      </p:sp>
    </p:spTree>
    <p:extLst>
      <p:ext uri="{BB962C8B-B14F-4D97-AF65-F5344CB8AC3E}">
        <p14:creationId xmlns:p14="http://schemas.microsoft.com/office/powerpoint/2010/main" val="37612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4ADCDB4-8BA1-490B-ADC3-DECFA92658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FD2838-476C-4559-BB4D-7949CFEEC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77F05-C735-4880-B714-C791B1931251}"/>
              </a:ext>
            </a:extLst>
          </p:cNvPr>
          <p:cNvSpPr>
            <a:spLocks noGrp="1"/>
          </p:cNvSpPr>
          <p:nvPr>
            <p:ph type="sldNum" sz="quarter" idx="12"/>
          </p:nvPr>
        </p:nvSpPr>
        <p:spPr/>
        <p:txBody>
          <a:bodyPr/>
          <a:lstStyle>
            <a:lvl1pPr>
              <a:defRPr/>
            </a:lvl1pPr>
          </a:lstStyle>
          <a:p>
            <a:pPr>
              <a:defRPr/>
            </a:pPr>
            <a:fld id="{E9BBCC92-8554-464C-9E8A-1889D6820283}" type="slidenum">
              <a:rPr lang="en-US" altLang="en-US"/>
              <a:pPr>
                <a:defRPr/>
              </a:pPr>
              <a:t>‹#›</a:t>
            </a:fld>
            <a:endParaRPr lang="en-US" altLang="en-US"/>
          </a:p>
        </p:txBody>
      </p:sp>
    </p:spTree>
    <p:extLst>
      <p:ext uri="{BB962C8B-B14F-4D97-AF65-F5344CB8AC3E}">
        <p14:creationId xmlns:p14="http://schemas.microsoft.com/office/powerpoint/2010/main" val="255032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E3368AA-DEFE-41FA-B64F-09D1879AE7FE}"/>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E434098B-AFC4-4227-9655-D4C215EAC6CD}"/>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46C11724-FCAA-4EC0-898E-E5DE3BAAB404}"/>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77025CA1-AD92-4B18-9560-D6BD7AACF8B8}"/>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579B90CB-C379-4430-B008-D781E4E19A66}"/>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C9D2C4D4-4BF7-4C93-8C83-09E5FA1B4198}"/>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1663CBD0-FF23-41AF-A139-F979955D4D40}"/>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E835E20B-41E4-4B31-9269-7987564ABCBF}"/>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5FE90EC-628E-4718-ACAF-05B13B5DF66E}"/>
              </a:ext>
            </a:extLst>
          </p:cNvPr>
          <p:cNvSpPr>
            <a:spLocks noGrp="1"/>
          </p:cNvSpPr>
          <p:nvPr>
            <p:ph type="sldNum" sz="quarter" idx="12"/>
          </p:nvPr>
        </p:nvSpPr>
        <p:spPr/>
        <p:txBody>
          <a:bodyPr/>
          <a:lstStyle>
            <a:lvl1pPr>
              <a:defRPr smtClean="0"/>
            </a:lvl1pPr>
          </a:lstStyle>
          <a:p>
            <a:pPr>
              <a:defRPr/>
            </a:pPr>
            <a:fld id="{773F846F-ADB4-406B-949F-D7D3AB0FFA73}" type="slidenum">
              <a:rPr lang="en-US" altLang="en-US"/>
              <a:pPr>
                <a:defRPr/>
              </a:pPr>
              <a:t>‹#›</a:t>
            </a:fld>
            <a:endParaRPr lang="en-US" altLang="en-US"/>
          </a:p>
        </p:txBody>
      </p:sp>
    </p:spTree>
    <p:extLst>
      <p:ext uri="{BB962C8B-B14F-4D97-AF65-F5344CB8AC3E}">
        <p14:creationId xmlns:p14="http://schemas.microsoft.com/office/powerpoint/2010/main" val="247441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3B2572-1380-4A5A-AD6A-34F2DC41737B}"/>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39BFB9-FD6B-4331-83ED-150D75180121}"/>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AB51F-4133-4FE2-852C-4BE95DE16241}"/>
              </a:ext>
            </a:extLst>
          </p:cNvPr>
          <p:cNvSpPr>
            <a:spLocks noGrp="1"/>
          </p:cNvSpPr>
          <p:nvPr>
            <p:ph type="sldNum" sz="quarter" idx="17"/>
          </p:nvPr>
        </p:nvSpPr>
        <p:spPr/>
        <p:txBody>
          <a:bodyPr/>
          <a:lstStyle>
            <a:lvl1pPr>
              <a:defRPr/>
            </a:lvl1pPr>
          </a:lstStyle>
          <a:p>
            <a:pPr>
              <a:defRPr/>
            </a:pPr>
            <a:fld id="{F6F6B59C-791B-48A7-9D66-88000BE1584C}" type="slidenum">
              <a:rPr lang="en-US" altLang="en-US"/>
              <a:pPr>
                <a:defRPr/>
              </a:pPr>
              <a:t>‹#›</a:t>
            </a:fld>
            <a:endParaRPr lang="en-US" altLang="en-US"/>
          </a:p>
        </p:txBody>
      </p:sp>
    </p:spTree>
    <p:extLst>
      <p:ext uri="{BB962C8B-B14F-4D97-AF65-F5344CB8AC3E}">
        <p14:creationId xmlns:p14="http://schemas.microsoft.com/office/powerpoint/2010/main" val="29715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F771D24-2931-43FE-8933-CC045C35644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B42DEA3-F0F6-443A-9E5B-8DF572A409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F0E6E-8EA4-433B-B587-DCC05B578DCD}"/>
              </a:ext>
            </a:extLst>
          </p:cNvPr>
          <p:cNvSpPr>
            <a:spLocks noGrp="1"/>
          </p:cNvSpPr>
          <p:nvPr>
            <p:ph type="sldNum" sz="quarter" idx="12"/>
          </p:nvPr>
        </p:nvSpPr>
        <p:spPr/>
        <p:txBody>
          <a:bodyPr/>
          <a:lstStyle>
            <a:lvl1pPr>
              <a:defRPr/>
            </a:lvl1pPr>
          </a:lstStyle>
          <a:p>
            <a:pPr>
              <a:defRPr/>
            </a:pPr>
            <a:fld id="{9549A3A9-C83D-4861-8EF9-215DE213AA63}" type="slidenum">
              <a:rPr lang="en-US" altLang="en-US"/>
              <a:pPr>
                <a:defRPr/>
              </a:pPr>
              <a:t>‹#›</a:t>
            </a:fld>
            <a:endParaRPr lang="en-US" altLang="en-US"/>
          </a:p>
        </p:txBody>
      </p:sp>
    </p:spTree>
    <p:extLst>
      <p:ext uri="{BB962C8B-B14F-4D97-AF65-F5344CB8AC3E}">
        <p14:creationId xmlns:p14="http://schemas.microsoft.com/office/powerpoint/2010/main" val="39304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3ADB9D-8D57-4E9D-8786-88245330F8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657444-0B55-44C0-B684-38941663CF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ECA757-5795-46A5-B0AE-12BE24612FC1}"/>
              </a:ext>
            </a:extLst>
          </p:cNvPr>
          <p:cNvSpPr>
            <a:spLocks noGrp="1"/>
          </p:cNvSpPr>
          <p:nvPr>
            <p:ph type="sldNum" sz="quarter" idx="12"/>
          </p:nvPr>
        </p:nvSpPr>
        <p:spPr/>
        <p:txBody>
          <a:bodyPr/>
          <a:lstStyle>
            <a:lvl1pPr>
              <a:defRPr/>
            </a:lvl1pPr>
          </a:lstStyle>
          <a:p>
            <a:pPr>
              <a:defRPr/>
            </a:pPr>
            <a:fld id="{3246826A-ACAC-4724-AC97-3FC34C959556}" type="slidenum">
              <a:rPr lang="en-US" altLang="en-US"/>
              <a:pPr>
                <a:defRPr/>
              </a:pPr>
              <a:t>‹#›</a:t>
            </a:fld>
            <a:endParaRPr lang="en-US" altLang="en-US"/>
          </a:p>
        </p:txBody>
      </p:sp>
    </p:spTree>
    <p:extLst>
      <p:ext uri="{BB962C8B-B14F-4D97-AF65-F5344CB8AC3E}">
        <p14:creationId xmlns:p14="http://schemas.microsoft.com/office/powerpoint/2010/main" val="2690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2E9799A-DD03-41AF-AD07-50E2D42BBA2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E9852850-E3C1-41BC-B9CA-F2B15C0389E6}"/>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55CD88AF-337D-4F00-A6AB-A6079D428B1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B1ADEABC-6BAF-4BBB-A533-560FF1502AA6}"/>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5AF0D4C8-8D2F-44CC-A2F0-BA203D1098E0}"/>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23E74256-C449-4E2A-965C-12E683155057}"/>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1859B42A-368C-4341-A358-474B4D74D5E8}"/>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6452AAE3-8C5F-4E4B-9CDC-D4CEA7FA8CA2}"/>
              </a:ext>
            </a:extLst>
          </p:cNvPr>
          <p:cNvSpPr>
            <a:spLocks noGrp="1"/>
          </p:cNvSpPr>
          <p:nvPr>
            <p:ph type="dt" sz="half" idx="10"/>
          </p:nvPr>
        </p:nvSpPr>
        <p:spPr/>
        <p:txBody>
          <a:bodyPr/>
          <a:lstStyle>
            <a:lvl1pPr>
              <a:defRPr/>
            </a:lvl1pPr>
          </a:lstStyle>
          <a:p>
            <a:pPr>
              <a:defRPr/>
            </a:pPr>
            <a:endParaRPr lang="en-US"/>
          </a:p>
        </p:txBody>
      </p:sp>
      <p:sp>
        <p:nvSpPr>
          <p:cNvPr id="10" name="Footer Placeholder 2">
            <a:extLst>
              <a:ext uri="{FF2B5EF4-FFF2-40B4-BE49-F238E27FC236}">
                <a16:creationId xmlns:a16="http://schemas.microsoft.com/office/drawing/2014/main" id="{9F0E832B-ABC2-47A6-B044-E63CEE50DAF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EC516775-AE49-470B-B0EC-B52BDCB74909}"/>
              </a:ext>
            </a:extLst>
          </p:cNvPr>
          <p:cNvSpPr>
            <a:spLocks noGrp="1"/>
          </p:cNvSpPr>
          <p:nvPr>
            <p:ph type="sldNum" sz="quarter" idx="12"/>
          </p:nvPr>
        </p:nvSpPr>
        <p:spPr/>
        <p:txBody>
          <a:bodyPr/>
          <a:lstStyle>
            <a:lvl1pPr>
              <a:defRPr smtClean="0"/>
            </a:lvl1pPr>
          </a:lstStyle>
          <a:p>
            <a:pPr>
              <a:defRPr/>
            </a:pPr>
            <a:fld id="{5D0A80F0-320C-4A7E-8AD2-A1FF5E6C4260}" type="slidenum">
              <a:rPr lang="en-US" altLang="en-US"/>
              <a:pPr>
                <a:defRPr/>
              </a:pPr>
              <a:t>‹#›</a:t>
            </a:fld>
            <a:endParaRPr lang="en-US" altLang="en-US"/>
          </a:p>
        </p:txBody>
      </p:sp>
    </p:spTree>
    <p:extLst>
      <p:ext uri="{BB962C8B-B14F-4D97-AF65-F5344CB8AC3E}">
        <p14:creationId xmlns:p14="http://schemas.microsoft.com/office/powerpoint/2010/main" val="78653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3570E7C-B8B4-46B2-AAE7-65A0ABA6A44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41BC8D25-5864-49AF-AEAD-255CF1F93687}"/>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4727B9FE-D631-4E12-A034-1A79599B593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F25286F7-74C0-497C-ADAC-2EA3BFA4E433}"/>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69C5B0A-E86F-464F-99BE-B49322548AB5}"/>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56B51B-4BC9-4336-B437-5CB73D46D380}"/>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a:extLst>
                <a:ext uri="{FF2B5EF4-FFF2-40B4-BE49-F238E27FC236}">
                  <a16:creationId xmlns:a16="http://schemas.microsoft.com/office/drawing/2014/main" id="{27A3FE90-D459-4CD9-8AB7-C662D3ECC37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A32B4AED-08A9-4CB7-839D-EE2D7DC63561}"/>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4E2757B-4BFD-45B9-BEF6-EAA31E44F76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6A96FA-BE50-43F5-85F5-B7C72129CCE6}"/>
              </a:ext>
            </a:extLst>
          </p:cNvPr>
          <p:cNvSpPr>
            <a:spLocks noGrp="1"/>
          </p:cNvSpPr>
          <p:nvPr>
            <p:ph type="sldNum" sz="quarter" idx="12"/>
          </p:nvPr>
        </p:nvSpPr>
        <p:spPr/>
        <p:txBody>
          <a:bodyPr/>
          <a:lstStyle>
            <a:lvl1pPr>
              <a:defRPr smtClean="0"/>
            </a:lvl1pPr>
          </a:lstStyle>
          <a:p>
            <a:pPr>
              <a:defRPr/>
            </a:pPr>
            <a:fld id="{304F29FC-D375-4F6A-8C79-ED43D7BC935B}" type="slidenum">
              <a:rPr lang="en-US" altLang="en-US"/>
              <a:pPr>
                <a:defRPr/>
              </a:pPr>
              <a:t>‹#›</a:t>
            </a:fld>
            <a:endParaRPr lang="en-US" altLang="en-US"/>
          </a:p>
        </p:txBody>
      </p:sp>
    </p:spTree>
    <p:extLst>
      <p:ext uri="{BB962C8B-B14F-4D97-AF65-F5344CB8AC3E}">
        <p14:creationId xmlns:p14="http://schemas.microsoft.com/office/powerpoint/2010/main" val="334698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55FF3C9-CAE7-418B-99A3-BEC4817EF34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6A53075-3106-4A79-83C2-D21BC431200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670FBE65-8A2E-4A83-B184-A98606595494}"/>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534B8934-8227-437F-A725-3A822CE62A0D}"/>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322E4D8D-6791-4798-AA23-FE92426B86B6}"/>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6CE712F-1A4B-4D2A-A2FE-9688798B5F7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F6171935-1F82-4DEB-846B-2F97788235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C05E5DBD-3CE8-4E18-9C27-9361FEB76A03}"/>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C7FCC2B-1561-4F5D-BA93-FF7F1681872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D08536-BFE0-422A-B043-83E08CF7F38E}"/>
              </a:ext>
            </a:extLst>
          </p:cNvPr>
          <p:cNvSpPr>
            <a:spLocks noGrp="1"/>
          </p:cNvSpPr>
          <p:nvPr>
            <p:ph type="sldNum" sz="quarter" idx="12"/>
          </p:nvPr>
        </p:nvSpPr>
        <p:spPr/>
        <p:txBody>
          <a:bodyPr/>
          <a:lstStyle>
            <a:lvl1pPr>
              <a:defRPr smtClean="0"/>
            </a:lvl1pPr>
          </a:lstStyle>
          <a:p>
            <a:pPr>
              <a:defRPr/>
            </a:pPr>
            <a:fld id="{5394C9FA-6DF9-4355-BC8E-635F298B8CCE}" type="slidenum">
              <a:rPr lang="en-US" altLang="en-US"/>
              <a:pPr>
                <a:defRPr/>
              </a:pPr>
              <a:t>‹#›</a:t>
            </a:fld>
            <a:endParaRPr lang="en-US" altLang="en-US"/>
          </a:p>
        </p:txBody>
      </p:sp>
    </p:spTree>
    <p:extLst>
      <p:ext uri="{BB962C8B-B14F-4D97-AF65-F5344CB8AC3E}">
        <p14:creationId xmlns:p14="http://schemas.microsoft.com/office/powerpoint/2010/main" val="22336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C1EE124-E15C-4D4F-8C93-99A8D1D840F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E8991745-202D-405E-93A0-EC8AD50BA4E6}"/>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3318AE66-EA74-4261-8D9B-2BC151C2F25A}"/>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8A756813-093D-44A8-828A-0A6451077433}"/>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BB557CD7-4C60-42A1-9809-D10647F3B254}"/>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25F94B98-AD11-4340-AC8F-BEB01B4747F0}"/>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5C7625D-8786-4B16-8DDC-70410CDE9939}"/>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Placeholder 1">
            <a:extLst>
              <a:ext uri="{FF2B5EF4-FFF2-40B4-BE49-F238E27FC236}">
                <a16:creationId xmlns:a16="http://schemas.microsoft.com/office/drawing/2014/main" id="{15750CD4-FC00-48A9-87E2-0E7EB5B32D2B}"/>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AAA166D2-AD6F-4A40-BABE-E84CD1529537}"/>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a:extLst>
              <a:ext uri="{FF2B5EF4-FFF2-40B4-BE49-F238E27FC236}">
                <a16:creationId xmlns:a16="http://schemas.microsoft.com/office/drawing/2014/main" id="{04DBDD6C-4C04-4CB9-B2B7-EBD1D2574257}"/>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9A8736C9-A218-4E20-8A7E-0EE3F1F811D8}"/>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chemeClr val="tx2"/>
                </a:solidFill>
              </a:defRPr>
            </a:lvl1pPr>
          </a:lstStyle>
          <a:p>
            <a:pPr>
              <a:defRPr/>
            </a:pPr>
            <a:fld id="{2934332D-97A8-4956-B349-179504549DA2}" type="slidenum">
              <a:rPr lang="en-US" altLang="en-US"/>
              <a:pPr>
                <a:defRPr/>
              </a:pPr>
              <a:t>‹#›</a:t>
            </a:fld>
            <a:endParaRPr lang="en-US" altLang="en-US"/>
          </a:p>
        </p:txBody>
      </p:sp>
      <p:sp>
        <p:nvSpPr>
          <p:cNvPr id="3" name="Text Placeholder 2">
            <a:extLst>
              <a:ext uri="{FF2B5EF4-FFF2-40B4-BE49-F238E27FC236}">
                <a16:creationId xmlns:a16="http://schemas.microsoft.com/office/drawing/2014/main" id="{A3BCD433-F253-418C-850E-A5B75DAF86AE}"/>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51" r:id="rId1"/>
    <p:sldLayoutId id="2147484346" r:id="rId2"/>
    <p:sldLayoutId id="2147484352" r:id="rId3"/>
    <p:sldLayoutId id="2147484347" r:id="rId4"/>
    <p:sldLayoutId id="2147484348" r:id="rId5"/>
    <p:sldLayoutId id="2147484349" r:id="rId6"/>
    <p:sldLayoutId id="2147484353" r:id="rId7"/>
    <p:sldLayoutId id="2147484354" r:id="rId8"/>
    <p:sldLayoutId id="2147484355" r:id="rId9"/>
    <p:sldLayoutId id="2147484350" r:id="rId10"/>
    <p:sldLayoutId id="214748435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ent.gov.uk/education-and-children/schools/school-places/secondary-school-places#tab-1,2,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eopeducation.co.uk/" TargetMode="External"/><Relationship Id="rId2" Type="http://schemas.openxmlformats.org/officeDocument/2006/relationships/hyperlink" Target="http://www.net-aware.org.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a:solidFill>
                  <a:srgbClr val="FFFF00"/>
                </a:solidFill>
              </a:rPr>
              <a:t>Lunsford Primary School</a:t>
            </a:r>
            <a:endParaRPr lang="en-US" altLang="en-US"/>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C96F6513-9C9F-43AD-AA7C-1C470F8546A4}"/>
              </a:ext>
            </a:extLst>
          </p:cNvPr>
          <p:cNvSpPr>
            <a:spLocks noGrp="1" noChangeArrowheads="1"/>
          </p:cNvSpPr>
          <p:nvPr>
            <p:ph idx="1"/>
          </p:nvPr>
        </p:nvSpPr>
        <p:spPr>
          <a:xfrm>
            <a:off x="323850" y="2565400"/>
            <a:ext cx="8496300" cy="3560763"/>
          </a:xfrm>
        </p:spPr>
        <p:txBody>
          <a:bodyPr/>
          <a:lstStyle/>
          <a:p>
            <a:pPr eaLnBrk="1" hangingPunct="1">
              <a:lnSpc>
                <a:spcPct val="90000"/>
              </a:lnSpc>
              <a:defRPr/>
            </a:pPr>
            <a:r>
              <a:rPr lang="en-US" altLang="en-US" dirty="0">
                <a:latin typeface="Calibri Light" panose="020F0302020204030204" pitchFamily="34" charset="0"/>
                <a:cs typeface="Calibri Light" panose="020F0302020204030204" pitchFamily="34" charset="0"/>
              </a:rPr>
              <a:t>A  key factor in a child’s success at school is regular and punctual attendance. </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reward good attendance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be robust in chasing up poor attendance and children who are persistently late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Term-time holidays will not be authorised unless there</a:t>
            </a:r>
          </a:p>
          <a:p>
            <a:pPr marL="0" indent="0" eaLnBrk="1" hangingPunct="1">
              <a:lnSpc>
                <a:spcPct val="90000"/>
              </a:lnSpc>
              <a:buNone/>
              <a:defRPr/>
            </a:pPr>
            <a:r>
              <a:rPr lang="en-GB" altLang="en-US" dirty="0">
                <a:latin typeface="Calibri Light" panose="020F0302020204030204" pitchFamily="34" charset="0"/>
                <a:cs typeface="Calibri Light" panose="020F0302020204030204" pitchFamily="34" charset="0"/>
              </a:rPr>
              <a:t> are exceptional circumstances </a:t>
            </a:r>
            <a:endParaRPr lang="en-US" altLang="en-US" dirty="0">
              <a:latin typeface="Calibri Light" panose="020F0302020204030204" pitchFamily="34" charset="0"/>
              <a:cs typeface="Calibri Light" panose="020F0302020204030204" pitchFamily="34" charset="0"/>
            </a:endParaRPr>
          </a:p>
          <a:p>
            <a:pPr eaLnBrk="1" hangingPunct="1">
              <a:lnSpc>
                <a:spcPct val="90000"/>
              </a:lnSpc>
              <a:defRPr/>
            </a:pPr>
            <a:endParaRPr lang="en-US" altLang="en-US" dirty="0"/>
          </a:p>
        </p:txBody>
      </p:sp>
      <p:sp>
        <p:nvSpPr>
          <p:cNvPr id="39939" name="Rectangle 2">
            <a:extLst>
              <a:ext uri="{FF2B5EF4-FFF2-40B4-BE49-F238E27FC236}">
                <a16:creationId xmlns:a16="http://schemas.microsoft.com/office/drawing/2014/main" id="{21FEC3EA-A505-4802-99D4-2B78DABFD2A6}"/>
              </a:ext>
            </a:extLst>
          </p:cNvPr>
          <p:cNvSpPr>
            <a:spLocks noGrp="1"/>
          </p:cNvSpPr>
          <p:nvPr>
            <p:ph type="title"/>
          </p:nvPr>
        </p:nvSpPr>
        <p:spPr>
          <a:xfrm>
            <a:off x="611188" y="620713"/>
            <a:ext cx="6870700" cy="828675"/>
          </a:xfrm>
        </p:spPr>
        <p:txBody>
          <a:bodyPr/>
          <a:lstStyle/>
          <a:p>
            <a:pPr eaLnBrk="1" hangingPunct="1"/>
            <a:r>
              <a:rPr lang="en-US" altLang="en-US" i="1">
                <a:solidFill>
                  <a:srgbClr val="FFFF00"/>
                </a:solidFill>
                <a:latin typeface="Calibri Light" panose="020F0302020204030204" pitchFamily="34" charset="0"/>
                <a:cs typeface="Calibri Light" panose="020F0302020204030204" pitchFamily="34" charset="0"/>
              </a:rPr>
              <a:t>Attendance</a:t>
            </a:r>
          </a:p>
        </p:txBody>
      </p:sp>
      <p:pic>
        <p:nvPicPr>
          <p:cNvPr id="39940" name="Picture 6">
            <a:extLst>
              <a:ext uri="{FF2B5EF4-FFF2-40B4-BE49-F238E27FC236}">
                <a16:creationId xmlns:a16="http://schemas.microsoft.com/office/drawing/2014/main" id="{AA1697E2-4336-4C49-AB32-CA65BB191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38" y="476250"/>
            <a:ext cx="12176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2">
            <a:extLst>
              <a:ext uri="{FF2B5EF4-FFF2-40B4-BE49-F238E27FC236}">
                <a16:creationId xmlns:a16="http://schemas.microsoft.com/office/drawing/2014/main" id="{E2A18837-2F2B-430A-AC49-B888BD597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005084"/>
            <a:ext cx="1654721" cy="14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795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85CEA55-6BC1-421F-838B-4A105C52A109}"/>
              </a:ext>
            </a:extLst>
          </p:cNvPr>
          <p:cNvSpPr>
            <a:spLocks noGrp="1"/>
          </p:cNvSpPr>
          <p:nvPr>
            <p:ph idx="1"/>
          </p:nvPr>
        </p:nvSpPr>
        <p:spPr>
          <a:xfrm>
            <a:off x="488950" y="2420938"/>
            <a:ext cx="8331522" cy="3657600"/>
          </a:xfrm>
        </p:spPr>
        <p:txBody>
          <a:bodyPr/>
          <a:lstStyle/>
          <a:p>
            <a:pPr eaLnBrk="1" hangingPunct="1">
              <a:defRPr/>
            </a:pPr>
            <a:r>
              <a:rPr lang="en-GB" altLang="en-US" sz="2200" dirty="0">
                <a:latin typeface="Calibri Light" panose="020F0302020204030204" pitchFamily="34" charset="0"/>
                <a:cs typeface="Calibri Light" panose="020F0302020204030204" pitchFamily="34" charset="0"/>
              </a:rPr>
              <a:t>The expectation is that all children will wear the correct school uniform. This includes smart, black shoes. </a:t>
            </a:r>
          </a:p>
          <a:p>
            <a:pPr eaLnBrk="1" hangingPunct="1">
              <a:defRPr/>
            </a:pPr>
            <a:r>
              <a:rPr lang="en-GB" altLang="en-US" sz="2200" dirty="0">
                <a:latin typeface="Calibri Light" panose="020F0302020204030204" pitchFamily="34" charset="0"/>
                <a:cs typeface="Calibri Light" panose="020F0302020204030204" pitchFamily="34" charset="0"/>
              </a:rPr>
              <a:t>No such thing as inappropriate weather – only inappropriate clothing!</a:t>
            </a:r>
          </a:p>
          <a:p>
            <a:pPr eaLnBrk="1" hangingPunct="1"/>
            <a:r>
              <a:rPr lang="en-GB" altLang="en-US" sz="2200" dirty="0">
                <a:latin typeface="Calibri Light" panose="020F0302020204030204" pitchFamily="34" charset="0"/>
                <a:cs typeface="Calibri Light" panose="020F0302020204030204" pitchFamily="34" charset="0"/>
              </a:rPr>
              <a:t>Sweatshirt, Polo Shirt, Black/grey trousers/skirt, summer dresses – red and white</a:t>
            </a:r>
          </a:p>
          <a:p>
            <a:pPr eaLnBrk="1" hangingPunct="1"/>
            <a:r>
              <a:rPr lang="en-GB" altLang="en-US" sz="2200" dirty="0">
                <a:latin typeface="Calibri Light" panose="020F0302020204030204" pitchFamily="34" charset="0"/>
                <a:cs typeface="Calibri Light" panose="020F0302020204030204" pitchFamily="34" charset="0"/>
              </a:rPr>
              <a:t>PE Kit to be worn on PE days </a:t>
            </a:r>
          </a:p>
          <a:p>
            <a:pPr eaLnBrk="1" hangingPunct="1"/>
            <a:r>
              <a:rPr lang="en-GB" altLang="en-US" sz="2200" dirty="0">
                <a:latin typeface="Calibri Light" panose="020F0302020204030204" pitchFamily="34" charset="0"/>
                <a:cs typeface="Calibri Light" panose="020F0302020204030204" pitchFamily="34" charset="0"/>
              </a:rPr>
              <a:t>Labelled please</a:t>
            </a:r>
          </a:p>
          <a:p>
            <a:pPr eaLnBrk="1" hangingPunct="1"/>
            <a:r>
              <a:rPr lang="en-GB" altLang="en-US" sz="2200" dirty="0">
                <a:latin typeface="Calibri Light" panose="020F0302020204030204" pitchFamily="34" charset="0"/>
                <a:cs typeface="Calibri Light" panose="020F0302020204030204" pitchFamily="34" charset="0"/>
              </a:rPr>
              <a:t>Order from Brigade online. </a:t>
            </a:r>
          </a:p>
          <a:p>
            <a:pPr eaLnBrk="1" hangingPunct="1"/>
            <a:r>
              <a:rPr lang="en-GB" altLang="en-US" sz="2200" dirty="0">
                <a:latin typeface="Calibri Light" panose="020F0302020204030204" pitchFamily="34" charset="0"/>
                <a:cs typeface="Calibri Light" panose="020F0302020204030204" pitchFamily="34" charset="0"/>
              </a:rPr>
              <a:t>We want to foster and develop  a real pride in our school from the very beginning </a:t>
            </a:r>
          </a:p>
          <a:p>
            <a:pPr eaLnBrk="1" hangingPunct="1">
              <a:defRPr/>
            </a:pPr>
            <a:endParaRPr lang="en-GB" altLang="en-US" sz="2200" dirty="0">
              <a:latin typeface="Calibri Light" panose="020F0302020204030204" pitchFamily="34" charset="0"/>
              <a:cs typeface="Calibri Light" panose="020F0302020204030204" pitchFamily="34" charset="0"/>
            </a:endParaRPr>
          </a:p>
        </p:txBody>
      </p:sp>
      <p:sp>
        <p:nvSpPr>
          <p:cNvPr id="51202" name="Rectangle 2">
            <a:extLst>
              <a:ext uri="{FF2B5EF4-FFF2-40B4-BE49-F238E27FC236}">
                <a16:creationId xmlns:a16="http://schemas.microsoft.com/office/drawing/2014/main" id="{97CC40D0-8389-49B1-9525-6411DEBFC720}"/>
              </a:ext>
            </a:extLst>
          </p:cNvPr>
          <p:cNvSpPr>
            <a:spLocks noGrp="1"/>
          </p:cNvSpPr>
          <p:nvPr>
            <p:ph type="title"/>
          </p:nvPr>
        </p:nvSpPr>
        <p:spPr>
          <a:xfrm>
            <a:off x="1476375" y="692150"/>
            <a:ext cx="5018088" cy="863600"/>
          </a:xfrm>
        </p:spPr>
        <p:txBody>
          <a:bodyPr/>
          <a:lstStyle/>
          <a:p>
            <a:pPr eaLnBrk="1" hangingPunct="1"/>
            <a:r>
              <a:rPr lang="en-GB" altLang="en-US" sz="4000">
                <a:solidFill>
                  <a:srgbClr val="FFFF00"/>
                </a:solidFill>
                <a:latin typeface="Calibri Light" panose="020F0302020204030204" pitchFamily="34" charset="0"/>
                <a:cs typeface="Calibri Light" panose="020F0302020204030204" pitchFamily="34" charset="0"/>
              </a:rPr>
              <a:t>Uniform</a:t>
            </a:r>
          </a:p>
        </p:txBody>
      </p:sp>
      <p:pic>
        <p:nvPicPr>
          <p:cNvPr id="48132" name="Picture 6">
            <a:extLst>
              <a:ext uri="{FF2B5EF4-FFF2-40B4-BE49-F238E27FC236}">
                <a16:creationId xmlns:a16="http://schemas.microsoft.com/office/drawing/2014/main" id="{E9E88965-B797-4A63-A368-602029017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6700"/>
            <a:ext cx="15176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61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600">
                                          <p:stCondLst>
                                            <p:cond delay="0"/>
                                          </p:stCondLst>
                                        </p:cTn>
                                        <p:tgtEl>
                                          <p:spTgt spid="5120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1" dur="500"/>
                                        <p:tgtEl>
                                          <p:spTgt spid="51203">
                                            <p:txEl>
                                              <p:pRg st="0" end="0"/>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5" dur="500"/>
                                        <p:tgtEl>
                                          <p:spTgt spid="51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20" dur="500"/>
                                        <p:tgtEl>
                                          <p:spTgt spid="51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5" dur="500"/>
                                        <p:tgtEl>
                                          <p:spTgt spid="51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30" dur="500"/>
                                        <p:tgtEl>
                                          <p:spTgt spid="512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1203">
                                            <p:txEl>
                                              <p:pRg st="5" end="5"/>
                                            </p:txEl>
                                          </p:spTgt>
                                        </p:tgtEl>
                                        <p:attrNameLst>
                                          <p:attrName>style.visibility</p:attrName>
                                        </p:attrNameLst>
                                      </p:cBhvr>
                                      <p:to>
                                        <p:strVal val="visible"/>
                                      </p:to>
                                    </p:set>
                                    <p:animEffect transition="in" filter="randombar(horizontal)">
                                      <p:cBhvr>
                                        <p:cTn id="35" dur="500"/>
                                        <p:tgtEl>
                                          <p:spTgt spid="5120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1203">
                                            <p:txEl>
                                              <p:pRg st="6" end="6"/>
                                            </p:txEl>
                                          </p:spTgt>
                                        </p:tgtEl>
                                        <p:attrNameLst>
                                          <p:attrName>style.visibility</p:attrName>
                                        </p:attrNameLst>
                                      </p:cBhvr>
                                      <p:to>
                                        <p:strVal val="visible"/>
                                      </p:to>
                                    </p:set>
                                    <p:animEffect transition="in" filter="randombar(horizontal)">
                                      <p:cBhvr>
                                        <p:cTn id="4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A47EF-F6F3-4B87-BD0F-47C55DC2F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964"/>
            <a:ext cx="8928281" cy="6311898"/>
          </a:xfrm>
        </p:spPr>
      </p:pic>
      <p:sp>
        <p:nvSpPr>
          <p:cNvPr id="3" name="Title 2">
            <a:extLst>
              <a:ext uri="{FF2B5EF4-FFF2-40B4-BE49-F238E27FC236}">
                <a16:creationId xmlns:a16="http://schemas.microsoft.com/office/drawing/2014/main" id="{4135AE89-217C-4FEB-967F-9114A863C6E7}"/>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1506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41A21186-FE80-483A-A64A-2B2DFF3576F4}"/>
              </a:ext>
            </a:extLst>
          </p:cNvPr>
          <p:cNvSpPr>
            <a:spLocks noGrp="1"/>
          </p:cNvSpPr>
          <p:nvPr>
            <p:ph idx="1"/>
          </p:nvPr>
        </p:nvSpPr>
        <p:spPr>
          <a:xfrm>
            <a:off x="543533" y="2132856"/>
            <a:ext cx="8056934" cy="4895949"/>
          </a:xfrm>
        </p:spPr>
        <p:txBody>
          <a:bodyPr/>
          <a:lstStyle/>
          <a:p>
            <a:pPr>
              <a:defRPr/>
            </a:pPr>
            <a:r>
              <a:rPr lang="en-US" altLang="en-US" dirty="0"/>
              <a:t>We have high expectations for work and </a:t>
            </a:r>
            <a:r>
              <a:rPr lang="en-US" altLang="en-US" dirty="0" err="1"/>
              <a:t>behaviour</a:t>
            </a:r>
            <a:r>
              <a:rPr lang="en-US" altLang="en-US" dirty="0"/>
              <a:t> in preparation for secondary school.</a:t>
            </a:r>
          </a:p>
          <a:p>
            <a:pPr marL="0" indent="0">
              <a:buNone/>
              <a:defRPr/>
            </a:pPr>
            <a:r>
              <a:rPr lang="en-US" altLang="en-US" dirty="0" err="1"/>
              <a:t>Eg.</a:t>
            </a:r>
            <a:r>
              <a:rPr lang="en-US" altLang="en-US" dirty="0"/>
              <a:t> Presentation of work</a:t>
            </a:r>
          </a:p>
          <a:p>
            <a:pPr marL="0" indent="0">
              <a:buNone/>
              <a:defRPr/>
            </a:pPr>
            <a:r>
              <a:rPr lang="en-US" altLang="en-US" dirty="0"/>
              <a:t>       Positive attitude to learning</a:t>
            </a:r>
          </a:p>
          <a:p>
            <a:pPr marL="0" indent="0">
              <a:buNone/>
              <a:defRPr/>
            </a:pPr>
            <a:r>
              <a:rPr lang="en-US" altLang="en-US" dirty="0"/>
              <a:t>       Concentration / being ready to learn each lesson</a:t>
            </a:r>
          </a:p>
          <a:p>
            <a:pPr marL="0" indent="0">
              <a:buNone/>
              <a:defRPr/>
            </a:pPr>
            <a:r>
              <a:rPr lang="en-US" altLang="en-US" dirty="0"/>
              <a:t>       Working to full potential</a:t>
            </a:r>
          </a:p>
          <a:p>
            <a:pPr marL="0" indent="0">
              <a:buNone/>
              <a:defRPr/>
            </a:pPr>
            <a:r>
              <a:rPr lang="en-US" altLang="en-US" dirty="0"/>
              <a:t>       Taking responsibility – for themselves, their learning, their belongings</a:t>
            </a:r>
          </a:p>
          <a:p>
            <a:pPr>
              <a:defRPr/>
            </a:pPr>
            <a:r>
              <a:rPr lang="en-US" altLang="en-US" dirty="0"/>
              <a:t>Throughout the year, children will have the opportunity to take on extra responsibilities around the school so they are expected to set a good example to others.</a:t>
            </a:r>
          </a:p>
        </p:txBody>
      </p:sp>
      <p:sp>
        <p:nvSpPr>
          <p:cNvPr id="10243" name="Title 2">
            <a:extLst>
              <a:ext uri="{FF2B5EF4-FFF2-40B4-BE49-F238E27FC236}">
                <a16:creationId xmlns:a16="http://schemas.microsoft.com/office/drawing/2014/main" id="{F9F2CD6F-5FF7-4393-93E8-327BA24D581C}"/>
              </a:ext>
            </a:extLst>
          </p:cNvPr>
          <p:cNvSpPr>
            <a:spLocks noGrp="1"/>
          </p:cNvSpPr>
          <p:nvPr>
            <p:ph type="title"/>
          </p:nvPr>
        </p:nvSpPr>
        <p:spPr/>
        <p:txBody>
          <a:bodyPr/>
          <a:lstStyle/>
          <a:p>
            <a:r>
              <a:rPr lang="en-US" altLang="en-US" dirty="0">
                <a:solidFill>
                  <a:srgbClr val="FFFF00"/>
                </a:solidFill>
              </a:rPr>
              <a:t>Year 6 Expectations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428600" y="1340768"/>
            <a:ext cx="8229600" cy="4968552"/>
          </a:xfrm>
        </p:spPr>
        <p:txBody>
          <a:bodyPr>
            <a:noAutofit/>
          </a:bodyPr>
          <a:lstStyle/>
          <a:p>
            <a:pPr marL="0" indent="0">
              <a:buNone/>
              <a:defRPr/>
            </a:pPr>
            <a:r>
              <a:rPr lang="en-US" u="sng" dirty="0"/>
              <a:t>Autumn Term</a:t>
            </a:r>
          </a:p>
          <a:p>
            <a:pPr marL="0" indent="0">
              <a:buNone/>
              <a:defRPr/>
            </a:pPr>
            <a:r>
              <a:rPr lang="en-US" dirty="0"/>
              <a:t>Science: Animals including humans (the circulatory and digestive system) and Electricity  </a:t>
            </a:r>
          </a:p>
          <a:p>
            <a:pPr marL="0" indent="0">
              <a:buNone/>
              <a:defRPr/>
            </a:pPr>
            <a:r>
              <a:rPr lang="en-US" dirty="0"/>
              <a:t>Computing: Systems &amp; networks and Creating Media – 3D modelling</a:t>
            </a:r>
          </a:p>
          <a:p>
            <a:pPr marL="0" indent="0">
              <a:buNone/>
              <a:defRPr/>
            </a:pPr>
            <a:r>
              <a:rPr lang="en-US" dirty="0"/>
              <a:t>History: The Maya</a:t>
            </a:r>
          </a:p>
          <a:p>
            <a:pPr marL="0" indent="0">
              <a:buNone/>
              <a:defRPr/>
            </a:pPr>
            <a:r>
              <a:rPr lang="en-US" dirty="0"/>
              <a:t>Geography: Biomes</a:t>
            </a:r>
          </a:p>
          <a:p>
            <a:pPr marL="0" indent="0">
              <a:buNone/>
              <a:defRPr/>
            </a:pPr>
            <a:r>
              <a:rPr lang="en-US" dirty="0"/>
              <a:t>Art: Drawing (Expressing ideas)</a:t>
            </a:r>
          </a:p>
          <a:p>
            <a:pPr marL="0" indent="0">
              <a:buNone/>
              <a:defRPr/>
            </a:pPr>
            <a:r>
              <a:rPr lang="en-US" dirty="0"/>
              <a:t>D&amp;T: Electrical Systems (Design and make a steady hand game)</a:t>
            </a:r>
          </a:p>
          <a:p>
            <a:pPr marL="0" indent="0">
              <a:buNone/>
              <a:defRPr/>
            </a:pPr>
            <a:r>
              <a:rPr lang="en-US" dirty="0"/>
              <a:t>French: The Weather</a:t>
            </a:r>
          </a:p>
          <a:p>
            <a:pPr marL="0" indent="0">
              <a:buNone/>
              <a:defRPr/>
            </a:pPr>
            <a:r>
              <a:rPr lang="en-US" dirty="0"/>
              <a:t>PE: Tag Rugby and Cricket</a:t>
            </a:r>
          </a:p>
          <a:p>
            <a:pPr marL="0" indent="0">
              <a:buNone/>
              <a:defRPr/>
            </a:pPr>
            <a:endParaRPr lang="en-US" dirty="0"/>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dirty="0">
                <a:solidFill>
                  <a:srgbClr val="FFFF00"/>
                </a:solidFill>
              </a:rPr>
              <a:t>Autumn Term Topics </a:t>
            </a:r>
            <a:endParaRPr lang="en-US" alt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428600" y="2348880"/>
            <a:ext cx="8229600" cy="3960440"/>
          </a:xfrm>
        </p:spPr>
        <p:txBody>
          <a:bodyPr>
            <a:noAutofit/>
          </a:bodyPr>
          <a:lstStyle/>
          <a:p>
            <a:pPr marL="0" indent="0">
              <a:buNone/>
              <a:defRPr/>
            </a:pPr>
            <a:r>
              <a:rPr lang="en-US" u="sng" dirty="0"/>
              <a:t>Spring Term</a:t>
            </a:r>
          </a:p>
          <a:p>
            <a:pPr marL="0" indent="0">
              <a:buNone/>
              <a:defRPr/>
            </a:pPr>
            <a:r>
              <a:rPr lang="en-US" dirty="0"/>
              <a:t>Science: Evolution &amp; Inheritance and Light</a:t>
            </a:r>
          </a:p>
          <a:p>
            <a:pPr marL="0" indent="0">
              <a:buNone/>
              <a:defRPr/>
            </a:pPr>
            <a:r>
              <a:rPr lang="en-US" dirty="0"/>
              <a:t>Computing: Creating Media – web page creation &amp; Spreadsheets</a:t>
            </a:r>
          </a:p>
          <a:p>
            <a:pPr marL="0" indent="0">
              <a:buNone/>
              <a:defRPr/>
            </a:pPr>
            <a:r>
              <a:rPr lang="en-US" dirty="0"/>
              <a:t>History: Crime and Punishment</a:t>
            </a:r>
          </a:p>
          <a:p>
            <a:pPr marL="0" indent="0">
              <a:buNone/>
              <a:defRPr/>
            </a:pPr>
            <a:r>
              <a:rPr lang="en-US" dirty="0"/>
              <a:t>Geography: Fair Trade</a:t>
            </a:r>
          </a:p>
          <a:p>
            <a:pPr marL="0" indent="0">
              <a:buNone/>
              <a:defRPr/>
            </a:pPr>
            <a:r>
              <a:rPr lang="en-US" dirty="0"/>
              <a:t>D&amp;T: Structures (playgrounds) and Textiles (waistcoats)</a:t>
            </a:r>
          </a:p>
          <a:p>
            <a:pPr marL="0" indent="0">
              <a:buNone/>
              <a:defRPr/>
            </a:pPr>
            <a:r>
              <a:rPr lang="en-US" dirty="0"/>
              <a:t>French: Clothes</a:t>
            </a:r>
          </a:p>
          <a:p>
            <a:pPr marL="0" indent="0">
              <a:buNone/>
              <a:defRPr/>
            </a:pPr>
            <a:r>
              <a:rPr lang="en-US" dirty="0"/>
              <a:t>PE: PASS, Orienteering, netball</a:t>
            </a:r>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dirty="0">
                <a:solidFill>
                  <a:srgbClr val="FFFF00"/>
                </a:solidFill>
              </a:rPr>
              <a:t>Spring Term Topics </a:t>
            </a:r>
            <a:endParaRPr lang="en-US" altLang="en-US" dirty="0"/>
          </a:p>
        </p:txBody>
      </p:sp>
    </p:spTree>
    <p:extLst>
      <p:ext uri="{BB962C8B-B14F-4D97-AF65-F5344CB8AC3E}">
        <p14:creationId xmlns:p14="http://schemas.microsoft.com/office/powerpoint/2010/main" val="354642569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457200" y="2420888"/>
            <a:ext cx="8229600" cy="3960440"/>
          </a:xfrm>
        </p:spPr>
        <p:txBody>
          <a:bodyPr>
            <a:noAutofit/>
          </a:bodyPr>
          <a:lstStyle/>
          <a:p>
            <a:pPr marL="0" indent="0">
              <a:buNone/>
              <a:defRPr/>
            </a:pPr>
            <a:r>
              <a:rPr lang="en-US" u="sng" dirty="0"/>
              <a:t>Summer Term</a:t>
            </a:r>
          </a:p>
          <a:p>
            <a:pPr marL="0" indent="0">
              <a:buNone/>
              <a:defRPr/>
            </a:pPr>
            <a:r>
              <a:rPr lang="en-US" dirty="0"/>
              <a:t>Science: All living things and their habitats </a:t>
            </a:r>
          </a:p>
          <a:p>
            <a:pPr marL="0" indent="0">
              <a:buNone/>
              <a:defRPr/>
            </a:pPr>
            <a:r>
              <a:rPr lang="en-US" dirty="0"/>
              <a:t>Computing: Variables and Sensing</a:t>
            </a:r>
          </a:p>
          <a:p>
            <a:pPr marL="0" indent="0">
              <a:buNone/>
              <a:defRPr/>
            </a:pPr>
            <a:r>
              <a:rPr lang="en-US" dirty="0"/>
              <a:t>History: Local study</a:t>
            </a:r>
          </a:p>
          <a:p>
            <a:pPr marL="0" indent="0">
              <a:buNone/>
              <a:defRPr/>
            </a:pPr>
            <a:r>
              <a:rPr lang="en-US" dirty="0"/>
              <a:t>Geography: Coasts – linked to the Isle of Wight trip</a:t>
            </a:r>
          </a:p>
          <a:p>
            <a:pPr marL="0" indent="0">
              <a:buNone/>
              <a:defRPr/>
            </a:pPr>
            <a:r>
              <a:rPr lang="en-US" dirty="0"/>
              <a:t>Art: Painting and Mixed Media (Art work: David Hockney) and Sculpture and 3D form (making a memory box)</a:t>
            </a:r>
          </a:p>
          <a:p>
            <a:pPr marL="0" indent="0">
              <a:buNone/>
              <a:defRPr/>
            </a:pPr>
            <a:r>
              <a:rPr lang="en-US" dirty="0"/>
              <a:t>French: The Weekend</a:t>
            </a:r>
          </a:p>
          <a:p>
            <a:pPr marL="0" indent="0">
              <a:buNone/>
              <a:defRPr/>
            </a:pPr>
            <a:r>
              <a:rPr lang="en-US" dirty="0"/>
              <a:t>PE: Swimming</a:t>
            </a:r>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dirty="0">
                <a:solidFill>
                  <a:srgbClr val="FFFF00"/>
                </a:solidFill>
              </a:rPr>
              <a:t>Summer Term Topics </a:t>
            </a:r>
            <a:endParaRPr lang="en-US" altLang="en-US" dirty="0"/>
          </a:p>
        </p:txBody>
      </p:sp>
    </p:spTree>
    <p:extLst>
      <p:ext uri="{BB962C8B-B14F-4D97-AF65-F5344CB8AC3E}">
        <p14:creationId xmlns:p14="http://schemas.microsoft.com/office/powerpoint/2010/main" val="317075618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0893E4-328F-445E-B5EC-1C9F0A140397}"/>
              </a:ext>
            </a:extLst>
          </p:cNvPr>
          <p:cNvSpPr>
            <a:spLocks noGrp="1"/>
          </p:cNvSpPr>
          <p:nvPr>
            <p:ph idx="1"/>
          </p:nvPr>
        </p:nvSpPr>
        <p:spPr>
          <a:xfrm>
            <a:off x="457200" y="1916832"/>
            <a:ext cx="8291264" cy="3528392"/>
          </a:xfrm>
        </p:spPr>
        <p:txBody>
          <a:bodyPr/>
          <a:lstStyle/>
          <a:p>
            <a:r>
              <a:rPr lang="en-GB" dirty="0"/>
              <a:t>Magistrates visit (November 2025)</a:t>
            </a:r>
          </a:p>
          <a:p>
            <a:r>
              <a:rPr lang="en-GB" dirty="0" err="1"/>
              <a:t>Bikeability</a:t>
            </a:r>
            <a:r>
              <a:rPr lang="en-GB" dirty="0"/>
              <a:t> ( December 2025)</a:t>
            </a:r>
          </a:p>
          <a:p>
            <a:r>
              <a:rPr lang="en-GB" dirty="0"/>
              <a:t>Swimming lessons (after Easter 2026)</a:t>
            </a:r>
          </a:p>
          <a:p>
            <a:r>
              <a:rPr lang="en-GB" dirty="0"/>
              <a:t>Year 6 production (June / July 2026)</a:t>
            </a:r>
          </a:p>
          <a:p>
            <a:r>
              <a:rPr lang="en-GB" dirty="0"/>
              <a:t>Isle of Wight residential trip (July 2026)</a:t>
            </a:r>
          </a:p>
          <a:p>
            <a:r>
              <a:rPr lang="en-GB" dirty="0"/>
              <a:t>Leavers’ Assembly (July 2026)</a:t>
            </a:r>
          </a:p>
          <a:p>
            <a:pPr marL="0" indent="0">
              <a:buNone/>
            </a:pPr>
            <a:r>
              <a:rPr lang="en-GB" dirty="0"/>
              <a:t>Traditionally a group of Y6 parents organise an end of year party / prom for the class and also organise leavers’ jumpers and / or yearbooks. Please speak to Mrs Lomax if you would like to lead / help with this </a:t>
            </a:r>
            <a:r>
              <a:rPr lang="en-GB" dirty="0">
                <a:sym typeface="Wingdings" panose="05000000000000000000" pitchFamily="2" charset="2"/>
              </a:rPr>
              <a:t></a:t>
            </a:r>
            <a:endParaRPr lang="en-GB" dirty="0"/>
          </a:p>
        </p:txBody>
      </p:sp>
      <p:sp>
        <p:nvSpPr>
          <p:cNvPr id="3" name="Title 2">
            <a:extLst>
              <a:ext uri="{FF2B5EF4-FFF2-40B4-BE49-F238E27FC236}">
                <a16:creationId xmlns:a16="http://schemas.microsoft.com/office/drawing/2014/main" id="{28C1719D-3BEF-4C3C-BEC7-78AC9F82F5AD}"/>
              </a:ext>
            </a:extLst>
          </p:cNvPr>
          <p:cNvSpPr>
            <a:spLocks noGrp="1"/>
          </p:cNvSpPr>
          <p:nvPr>
            <p:ph type="title"/>
          </p:nvPr>
        </p:nvSpPr>
        <p:spPr/>
        <p:txBody>
          <a:bodyPr/>
          <a:lstStyle/>
          <a:p>
            <a:r>
              <a:rPr lang="en-GB" dirty="0">
                <a:solidFill>
                  <a:srgbClr val="FFFF00"/>
                </a:solidFill>
              </a:rPr>
              <a:t>Things to Look Forward to in Y6…</a:t>
            </a:r>
          </a:p>
        </p:txBody>
      </p:sp>
    </p:spTree>
    <p:extLst>
      <p:ext uri="{BB962C8B-B14F-4D97-AF65-F5344CB8AC3E}">
        <p14:creationId xmlns:p14="http://schemas.microsoft.com/office/powerpoint/2010/main" val="196011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220AE18-12E5-4774-92AE-61D6F2E5D2CE}"/>
              </a:ext>
            </a:extLst>
          </p:cNvPr>
          <p:cNvSpPr>
            <a:spLocks noGrp="1"/>
          </p:cNvSpPr>
          <p:nvPr>
            <p:ph type="title"/>
          </p:nvPr>
        </p:nvSpPr>
        <p:spPr/>
        <p:txBody>
          <a:bodyPr/>
          <a:lstStyle/>
          <a:p>
            <a:r>
              <a:rPr lang="en-US" altLang="en-US">
                <a:solidFill>
                  <a:srgbClr val="FFFF00"/>
                </a:solidFill>
              </a:rPr>
              <a:t>Spellings and Times Tables</a:t>
            </a:r>
            <a:endParaRPr lang="en-GB" altLang="en-US"/>
          </a:p>
        </p:txBody>
      </p:sp>
      <p:sp>
        <p:nvSpPr>
          <p:cNvPr id="15363" name="Content Placeholder 1">
            <a:extLst>
              <a:ext uri="{FF2B5EF4-FFF2-40B4-BE49-F238E27FC236}">
                <a16:creationId xmlns:a16="http://schemas.microsoft.com/office/drawing/2014/main" id="{91445CD4-59A1-4D31-AE0B-C767CE69BA8D}"/>
              </a:ext>
            </a:extLst>
          </p:cNvPr>
          <p:cNvSpPr txBox="1">
            <a:spLocks/>
          </p:cNvSpPr>
          <p:nvPr/>
        </p:nvSpPr>
        <p:spPr bwMode="auto">
          <a:xfrm>
            <a:off x="457200" y="2204864"/>
            <a:ext cx="8435280" cy="3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r>
              <a:rPr lang="en-US" altLang="en-US" sz="2000" dirty="0"/>
              <a:t>Children in Year 6 are expected to have instant recall of all times table and division facts up to 12 x 12 and be able to apply this to solve other problems and areas of mathematics.</a:t>
            </a:r>
          </a:p>
          <a:p>
            <a:r>
              <a:rPr lang="en-US" altLang="en-US" sz="2000" dirty="0"/>
              <a:t>All children should continue to use TT Rock Stars regularly to </a:t>
            </a:r>
            <a:r>
              <a:rPr lang="en-US" altLang="en-US" sz="2000" dirty="0" err="1"/>
              <a:t>practise</a:t>
            </a:r>
            <a:r>
              <a:rPr lang="en-US" altLang="en-US" sz="2000" dirty="0"/>
              <a:t> and improve their speed of recall.</a:t>
            </a:r>
          </a:p>
          <a:p>
            <a:r>
              <a:rPr lang="en-US" altLang="en-US" sz="2000" dirty="0"/>
              <a:t>We complete an arithmetic test weekly and children are encouraged to improve their own score.</a:t>
            </a:r>
          </a:p>
          <a:p>
            <a:pPr algn="just"/>
            <a:r>
              <a:rPr lang="en-US" altLang="en-US" sz="2000" dirty="0"/>
              <a:t>Spellings patterns will be taught using Spelling Shed which the children have a log in to access at home. On a Wednesday, children will complete a ‘Hive’ in class, which is an online test focusing on that week’s spellings. </a:t>
            </a:r>
            <a:endParaRPr lang="en-US" altLang="en-US" sz="2000" dirty="0">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AC05F336-15AD-4EA3-B1CF-E4925042CBF2}"/>
              </a:ext>
            </a:extLst>
          </p:cNvPr>
          <p:cNvSpPr>
            <a:spLocks noGrp="1"/>
          </p:cNvSpPr>
          <p:nvPr>
            <p:ph idx="1"/>
          </p:nvPr>
        </p:nvSpPr>
        <p:spPr>
          <a:xfrm>
            <a:off x="468313" y="1916113"/>
            <a:ext cx="8135937" cy="3884612"/>
          </a:xfrm>
        </p:spPr>
        <p:txBody>
          <a:bodyPr/>
          <a:lstStyle/>
          <a:p>
            <a:pPr algn="just"/>
            <a:r>
              <a:rPr lang="en-US" altLang="en-US" sz="2000" dirty="0"/>
              <a:t>Regular reading is so important and has a real impact on children’s progress and work. It is very evident in children’s work who is a regular reader and who is not!</a:t>
            </a:r>
          </a:p>
          <a:p>
            <a:r>
              <a:rPr lang="en-US" altLang="en-US" sz="2000" dirty="0"/>
              <a:t>Reading to your child is really valuable for all children, even Year 6! </a:t>
            </a:r>
          </a:p>
          <a:p>
            <a:pPr algn="just"/>
            <a:r>
              <a:rPr lang="en-US" altLang="en-US" sz="2000" dirty="0"/>
              <a:t>A minimum of 10-15 minutes daily reading is expected. In Year 6 we would like children to read to an adult at least once a week and discuss the book they are reading – what will happen next, are there any words they are unsure of.</a:t>
            </a:r>
          </a:p>
          <a:p>
            <a:pPr algn="just"/>
            <a:r>
              <a:rPr lang="en-US" altLang="en-US" sz="2000" dirty="0"/>
              <a:t>Reading record books should be completed when children read to themselves or an adult. Children need to write a comment about the book if they are completing the reading record themselves.</a:t>
            </a:r>
          </a:p>
          <a:p>
            <a:pPr algn="just"/>
            <a:r>
              <a:rPr lang="en-US" altLang="en-US" sz="2000" dirty="0"/>
              <a:t>We will be continuing to take part in Buster Book Club so please ensure that bookmarks and reading records are signed on Wednesday evenings ready for the data to be collected on Thursdays. </a:t>
            </a:r>
          </a:p>
        </p:txBody>
      </p:sp>
      <p:sp>
        <p:nvSpPr>
          <p:cNvPr id="14339" name="Title 2">
            <a:extLst>
              <a:ext uri="{FF2B5EF4-FFF2-40B4-BE49-F238E27FC236}">
                <a16:creationId xmlns:a16="http://schemas.microsoft.com/office/drawing/2014/main" id="{1948B683-6502-45CE-92D0-58172154AB02}"/>
              </a:ext>
            </a:extLst>
          </p:cNvPr>
          <p:cNvSpPr>
            <a:spLocks noGrp="1"/>
          </p:cNvSpPr>
          <p:nvPr>
            <p:ph type="title"/>
          </p:nvPr>
        </p:nvSpPr>
        <p:spPr/>
        <p:txBody>
          <a:bodyPr/>
          <a:lstStyle/>
          <a:p>
            <a:r>
              <a:rPr lang="en-US" altLang="en-US">
                <a:solidFill>
                  <a:srgbClr val="FFFF00"/>
                </a:solidFill>
              </a:rPr>
              <a:t>Reading</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D185BA2-593E-4C38-8368-CB831690CC77}"/>
              </a:ext>
            </a:extLst>
          </p:cNvPr>
          <p:cNvSpPr>
            <a:spLocks noGrp="1" noChangeArrowheads="1"/>
          </p:cNvSpPr>
          <p:nvPr>
            <p:ph idx="1"/>
          </p:nvPr>
        </p:nvSpPr>
        <p:spPr>
          <a:xfrm>
            <a:off x="611188" y="1916113"/>
            <a:ext cx="8137276" cy="4724400"/>
          </a:xfrm>
        </p:spPr>
        <p:txBody>
          <a:bodyPr rtlCol="0">
            <a:normAutofit/>
          </a:bodyPr>
          <a:lstStyle/>
          <a:p>
            <a:pPr marL="274320" indent="-274320" eaLnBrk="1" fontAlgn="auto" hangingPunct="1">
              <a:lnSpc>
                <a:spcPct val="90000"/>
              </a:lnSpc>
              <a:spcAft>
                <a:spcPts val="0"/>
              </a:spcAft>
              <a:buFontTx/>
              <a:buNone/>
              <a:defRPr/>
            </a:pPr>
            <a:endParaRPr lang="en-GB" sz="2800" b="1" dirty="0"/>
          </a:p>
          <a:p>
            <a:pPr marL="274320" indent="-274320" eaLnBrk="1" fontAlgn="auto" hangingPunct="1">
              <a:lnSpc>
                <a:spcPct val="90000"/>
              </a:lnSpc>
              <a:spcAft>
                <a:spcPts val="0"/>
              </a:spcAft>
              <a:defRPr/>
            </a:pPr>
            <a:r>
              <a:rPr lang="en-GB" dirty="0"/>
              <a:t>Headteacher – Mr G Anscombe</a:t>
            </a:r>
          </a:p>
          <a:p>
            <a:pPr marL="274320" indent="-274320" eaLnBrk="1" fontAlgn="auto" hangingPunct="1">
              <a:lnSpc>
                <a:spcPct val="90000"/>
              </a:lnSpc>
              <a:spcAft>
                <a:spcPts val="0"/>
              </a:spcAft>
              <a:defRPr/>
            </a:pPr>
            <a:r>
              <a:rPr lang="en-GB" dirty="0"/>
              <a:t>Deputy Headteacher – Mrs E Lomax</a:t>
            </a:r>
          </a:p>
          <a:p>
            <a:pPr marL="274320" indent="-274320" eaLnBrk="1" fontAlgn="auto" hangingPunct="1">
              <a:lnSpc>
                <a:spcPct val="90000"/>
              </a:lnSpc>
              <a:spcAft>
                <a:spcPts val="0"/>
              </a:spcAft>
              <a:defRPr/>
            </a:pPr>
            <a:r>
              <a:rPr lang="en-GB" dirty="0"/>
              <a:t>Zebra Class Teachers – Mrs Walker (Mondays, Tuesdays, Wednesdays, Thursday mornings and Mrs Lomax (Thursday afternoons and Fridays)</a:t>
            </a:r>
          </a:p>
          <a:p>
            <a:pPr marL="274320" indent="-274320" eaLnBrk="1" fontAlgn="auto" hangingPunct="1">
              <a:lnSpc>
                <a:spcPct val="90000"/>
              </a:lnSpc>
              <a:spcAft>
                <a:spcPts val="0"/>
              </a:spcAft>
              <a:defRPr/>
            </a:pPr>
            <a:r>
              <a:rPr lang="en-GB" dirty="0"/>
              <a:t>Zebra Class Teaching Assistants – Mrs James and Mrs Anderson (mornings, apart from a Friday)</a:t>
            </a:r>
          </a:p>
          <a:p>
            <a:pPr marL="274320" indent="-274320" eaLnBrk="1" fontAlgn="auto" hangingPunct="1">
              <a:lnSpc>
                <a:spcPct val="90000"/>
              </a:lnSpc>
              <a:spcAft>
                <a:spcPts val="0"/>
              </a:spcAft>
              <a:defRPr/>
            </a:pPr>
            <a:r>
              <a:rPr lang="en-GB" dirty="0"/>
              <a:t>SENCO – Mrs S Beckett (Tues, Wed, Thurs)</a:t>
            </a:r>
          </a:p>
          <a:p>
            <a:pPr marL="274320" indent="-274320" eaLnBrk="1" fontAlgn="auto" hangingPunct="1">
              <a:lnSpc>
                <a:spcPct val="90000"/>
              </a:lnSpc>
              <a:spcAft>
                <a:spcPts val="0"/>
              </a:spcAft>
              <a:defRPr/>
            </a:pPr>
            <a:r>
              <a:rPr lang="en-GB" dirty="0"/>
              <a:t>FLO – Mrs A Taylor</a:t>
            </a:r>
          </a:p>
          <a:p>
            <a:pPr marL="274320" indent="-274320" eaLnBrk="1" fontAlgn="auto" hangingPunct="1">
              <a:lnSpc>
                <a:spcPct val="90000"/>
              </a:lnSpc>
              <a:spcAft>
                <a:spcPts val="0"/>
              </a:spcAft>
              <a:defRPr/>
            </a:pPr>
            <a:r>
              <a:rPr lang="en-GB" dirty="0"/>
              <a:t>Office Manager – Mrs K Mead</a:t>
            </a:r>
          </a:p>
        </p:txBody>
      </p:sp>
      <p:sp>
        <p:nvSpPr>
          <p:cNvPr id="30722" name="Rectangle 2">
            <a:extLst>
              <a:ext uri="{FF2B5EF4-FFF2-40B4-BE49-F238E27FC236}">
                <a16:creationId xmlns:a16="http://schemas.microsoft.com/office/drawing/2014/main" id="{EDFEAB41-3FE7-461A-BBE2-A54C59FCF883}"/>
              </a:ext>
            </a:extLst>
          </p:cNvPr>
          <p:cNvSpPr>
            <a:spLocks noGrp="1" noChangeArrowheads="1"/>
          </p:cNvSpPr>
          <p:nvPr>
            <p:ph type="title"/>
          </p:nvPr>
        </p:nvSpPr>
        <p:spPr>
          <a:xfrm>
            <a:off x="539750" y="549275"/>
            <a:ext cx="5327650" cy="863600"/>
          </a:xfrm>
        </p:spPr>
        <p:txBody>
          <a:bodyPr/>
          <a:lstStyle/>
          <a:p>
            <a:pPr eaLnBrk="1" hangingPunct="1"/>
            <a:r>
              <a:rPr lang="en-US" altLang="en-US" sz="4000">
                <a:solidFill>
                  <a:srgbClr val="FFFF00"/>
                </a:solidFill>
              </a:rPr>
              <a:t>Who’s Who?</a:t>
            </a:r>
            <a:endParaRPr lang="en-GB" altLang="en-US" sz="4000">
              <a:solidFill>
                <a:srgbClr val="FFFF00"/>
              </a:solidFill>
            </a:endParaRPr>
          </a:p>
        </p:txBody>
      </p:sp>
      <p:pic>
        <p:nvPicPr>
          <p:cNvPr id="11268" name="Picture 6" descr="\\Lunsford-Dc01\headteacher$\Pictures\Logo.png">
            <a:extLst>
              <a:ext uri="{FF2B5EF4-FFF2-40B4-BE49-F238E27FC236}">
                <a16:creationId xmlns:a16="http://schemas.microsoft.com/office/drawing/2014/main" id="{312AA8F8-2F4B-4EF9-8560-DBD95C772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18367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1" dur="500"/>
                                        <p:tgtEl>
                                          <p:spTgt spid="30723">
                                            <p:txEl>
                                              <p:pRg st="1" end="1"/>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5" dur="500"/>
                                        <p:tgtEl>
                                          <p:spTgt spid="30723">
                                            <p:txEl>
                                              <p:pRg st="2" end="2"/>
                                            </p:txEl>
                                          </p:spTgt>
                                        </p:tgtEl>
                                      </p:cBhvr>
                                    </p:animEffect>
                                  </p:childTnLst>
                                </p:cTn>
                              </p:par>
                            </p:childTnLst>
                          </p:cTn>
                        </p:par>
                        <p:par>
                          <p:cTn id="16" fill="hold" nodeType="afterGroup">
                            <p:stCondLst>
                              <p:cond delay="1600"/>
                            </p:stCondLst>
                            <p:childTnLst>
                              <p:par>
                                <p:cTn id="17" presetID="14" presetClass="entr" presetSubtype="10"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19" dur="500"/>
                                        <p:tgtEl>
                                          <p:spTgt spid="30723">
                                            <p:txEl>
                                              <p:pRg st="3" end="3"/>
                                            </p:txEl>
                                          </p:spTgt>
                                        </p:tgtEl>
                                      </p:cBhvr>
                                    </p:animEffect>
                                  </p:childTnLst>
                                </p:cTn>
                              </p:par>
                            </p:childTnLst>
                          </p:cTn>
                        </p:par>
                        <p:par>
                          <p:cTn id="20" fill="hold">
                            <p:stCondLst>
                              <p:cond delay="2100"/>
                            </p:stCondLst>
                            <p:childTnLst>
                              <p:par>
                                <p:cTn id="21" presetID="14" presetClass="entr" presetSubtype="10" fill="hold" grpId="0" nodeType="after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23" dur="500"/>
                                        <p:tgtEl>
                                          <p:spTgt spid="307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28" dur="500"/>
                                        <p:tgtEl>
                                          <p:spTgt spid="307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33" dur="500"/>
                                        <p:tgtEl>
                                          <p:spTgt spid="30723">
                                            <p:txEl>
                                              <p:pRg st="6" end="6"/>
                                            </p:txEl>
                                          </p:spTgt>
                                        </p:tgtEl>
                                      </p:cBhvr>
                                    </p:animEffect>
                                  </p:childTnLst>
                                </p:cTn>
                              </p:par>
                            </p:childTnLst>
                          </p:cTn>
                        </p:par>
                        <p:par>
                          <p:cTn id="34" fill="hold" nodeType="afterGroup">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37"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937A3B13-38A3-46D4-9D43-AE15A320A10C}"/>
              </a:ext>
            </a:extLst>
          </p:cNvPr>
          <p:cNvSpPr>
            <a:spLocks noGrp="1"/>
          </p:cNvSpPr>
          <p:nvPr>
            <p:ph idx="1"/>
          </p:nvPr>
        </p:nvSpPr>
        <p:spPr>
          <a:xfrm>
            <a:off x="457200" y="2349500"/>
            <a:ext cx="8003232" cy="3776663"/>
          </a:xfrm>
        </p:spPr>
        <p:txBody>
          <a:bodyPr/>
          <a:lstStyle/>
          <a:p>
            <a:pPr marL="0" indent="0">
              <a:buFont typeface="Symbol" panose="05050102010706020507" pitchFamily="18" charset="2"/>
              <a:buNone/>
              <a:defRPr/>
            </a:pPr>
            <a:r>
              <a:rPr lang="en-US" altLang="en-US" b="1" u="sng" dirty="0"/>
              <a:t>Good homework habits are very important in Year 6 as we prepare for secondary school.</a:t>
            </a:r>
          </a:p>
          <a:p>
            <a:pPr marL="0" indent="0">
              <a:buFont typeface="Symbol" panose="05050102010706020507" pitchFamily="18" charset="2"/>
              <a:buNone/>
              <a:defRPr/>
            </a:pPr>
            <a:r>
              <a:rPr lang="en-US" altLang="en-US" dirty="0"/>
              <a:t>This term, homework will be given out on a </a:t>
            </a:r>
            <a:r>
              <a:rPr lang="en-US" altLang="en-US" u="sng" dirty="0"/>
              <a:t>Wednesday </a:t>
            </a:r>
            <a:r>
              <a:rPr lang="en-US" altLang="en-US" dirty="0"/>
              <a:t>to be returned to school the following </a:t>
            </a:r>
            <a:r>
              <a:rPr lang="en-US" altLang="en-US" u="sng" dirty="0"/>
              <a:t>Tuesday</a:t>
            </a:r>
            <a:r>
              <a:rPr lang="en-US" altLang="en-US" dirty="0"/>
              <a:t>.</a:t>
            </a:r>
          </a:p>
          <a:p>
            <a:pPr>
              <a:buFontTx/>
              <a:buChar char="-"/>
              <a:defRPr/>
            </a:pPr>
            <a:r>
              <a:rPr lang="en-US" altLang="en-US" dirty="0"/>
              <a:t>Reading comprehension</a:t>
            </a:r>
          </a:p>
          <a:p>
            <a:pPr>
              <a:buFontTx/>
              <a:buChar char="-"/>
              <a:defRPr/>
            </a:pPr>
            <a:r>
              <a:rPr lang="en-US" altLang="en-US" dirty="0"/>
              <a:t>Arithmetic</a:t>
            </a:r>
          </a:p>
          <a:p>
            <a:pPr marL="0" indent="0" algn="just">
              <a:buFont typeface="Symbol" panose="05050102010706020507" pitchFamily="18" charset="2"/>
              <a:buNone/>
              <a:defRPr/>
            </a:pPr>
            <a:r>
              <a:rPr lang="en-US" altLang="en-US" dirty="0"/>
              <a:t>All homework is gone through with the children in class before it is sent home. If your child has any difficulties with homework, please encourage them to speak to Mrs Walker or Mrs Lomax before it is due in.</a:t>
            </a:r>
          </a:p>
          <a:p>
            <a:pPr marL="0" indent="0" algn="just">
              <a:buFont typeface="Symbol" panose="05050102010706020507" pitchFamily="18" charset="2"/>
              <a:buNone/>
              <a:defRPr/>
            </a:pPr>
            <a:endParaRPr lang="en-US" altLang="en-US" dirty="0"/>
          </a:p>
        </p:txBody>
      </p:sp>
      <p:sp>
        <p:nvSpPr>
          <p:cNvPr id="12291" name="Title 1">
            <a:extLst>
              <a:ext uri="{FF2B5EF4-FFF2-40B4-BE49-F238E27FC236}">
                <a16:creationId xmlns:a16="http://schemas.microsoft.com/office/drawing/2014/main" id="{E5CD14FD-FD57-448D-BB76-22416F469BD5}"/>
              </a:ext>
            </a:extLst>
          </p:cNvPr>
          <p:cNvSpPr>
            <a:spLocks noGrp="1"/>
          </p:cNvSpPr>
          <p:nvPr>
            <p:ph type="title"/>
          </p:nvPr>
        </p:nvSpPr>
        <p:spPr/>
        <p:txBody>
          <a:bodyPr/>
          <a:lstStyle/>
          <a:p>
            <a:r>
              <a:rPr lang="en-US" altLang="en-US">
                <a:solidFill>
                  <a:srgbClr val="FFFF00"/>
                </a:solidFill>
              </a:rPr>
              <a:t>Homework</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A77302BF-09BC-40DF-B263-6D07CAC974D3}"/>
              </a:ext>
            </a:extLst>
          </p:cNvPr>
          <p:cNvSpPr>
            <a:spLocks noGrp="1"/>
          </p:cNvSpPr>
          <p:nvPr>
            <p:ph idx="1"/>
          </p:nvPr>
        </p:nvSpPr>
        <p:spPr/>
        <p:txBody>
          <a:bodyPr/>
          <a:lstStyle/>
          <a:p>
            <a:r>
              <a:rPr lang="en-US" altLang="en-US"/>
              <a:t>Children should work in a quiet area to complete their homework.</a:t>
            </a:r>
          </a:p>
          <a:p>
            <a:pPr algn="just"/>
            <a:r>
              <a:rPr lang="en-US" altLang="en-US"/>
              <a:t>All children have a homework book which will come home each week to complete homework in.</a:t>
            </a:r>
          </a:p>
          <a:p>
            <a:r>
              <a:rPr lang="en-US" altLang="en-US"/>
              <a:t>Expectations for homework will increase as the year goes on in preparation for SATs and for secondary school.</a:t>
            </a:r>
          </a:p>
          <a:p>
            <a:endParaRPr lang="en-US" altLang="en-US"/>
          </a:p>
        </p:txBody>
      </p:sp>
      <p:sp>
        <p:nvSpPr>
          <p:cNvPr id="13315" name="Title 2">
            <a:extLst>
              <a:ext uri="{FF2B5EF4-FFF2-40B4-BE49-F238E27FC236}">
                <a16:creationId xmlns:a16="http://schemas.microsoft.com/office/drawing/2014/main" id="{5B707189-7999-431C-A87D-A4818283315B}"/>
              </a:ext>
            </a:extLst>
          </p:cNvPr>
          <p:cNvSpPr>
            <a:spLocks noGrp="1"/>
          </p:cNvSpPr>
          <p:nvPr>
            <p:ph type="title"/>
          </p:nvPr>
        </p:nvSpPr>
        <p:spPr/>
        <p:txBody>
          <a:bodyPr/>
          <a:lstStyle/>
          <a:p>
            <a:r>
              <a:rPr lang="en-US" altLang="en-US">
                <a:solidFill>
                  <a:srgbClr val="FFFF00"/>
                </a:solidFill>
              </a:rPr>
              <a:t>Homework</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13177-369E-4B04-A5FF-5627B8830F6F}"/>
              </a:ext>
            </a:extLst>
          </p:cNvPr>
          <p:cNvSpPr>
            <a:spLocks noGrp="1"/>
          </p:cNvSpPr>
          <p:nvPr>
            <p:ph idx="1"/>
          </p:nvPr>
        </p:nvSpPr>
        <p:spPr>
          <a:xfrm>
            <a:off x="323528" y="1988840"/>
            <a:ext cx="8496944" cy="4032845"/>
          </a:xfrm>
        </p:spPr>
        <p:txBody>
          <a:bodyPr>
            <a:noAutofit/>
          </a:bodyPr>
          <a:lstStyle/>
          <a:p>
            <a:pPr>
              <a:defRPr/>
            </a:pPr>
            <a:r>
              <a:rPr lang="en-US" sz="2300" dirty="0"/>
              <a:t>Chris Dickinson – PE teacher.</a:t>
            </a:r>
            <a:endParaRPr lang="en-US" sz="2300" b="1" u="sng" dirty="0"/>
          </a:p>
          <a:p>
            <a:pPr>
              <a:defRPr/>
            </a:pPr>
            <a:r>
              <a:rPr lang="en-US" sz="2300" b="1" u="sng" dirty="0"/>
              <a:t>Monday – PE lesson with </a:t>
            </a:r>
            <a:r>
              <a:rPr lang="en-US" sz="2300" b="1" u="sng" dirty="0" err="1"/>
              <a:t>Mr</a:t>
            </a:r>
            <a:r>
              <a:rPr lang="en-US" sz="2300" b="1" u="sng" dirty="0"/>
              <a:t> Dickinson</a:t>
            </a:r>
          </a:p>
          <a:p>
            <a:pPr>
              <a:defRPr/>
            </a:pPr>
            <a:r>
              <a:rPr lang="en-US" sz="2300" b="1" u="sng" dirty="0"/>
              <a:t>Tuesday – Cricket</a:t>
            </a:r>
          </a:p>
          <a:p>
            <a:pPr>
              <a:defRPr/>
            </a:pPr>
            <a:r>
              <a:rPr lang="en-US" sz="2300" b="1" u="sng" dirty="0"/>
              <a:t>Outdoor Games </a:t>
            </a:r>
            <a:r>
              <a:rPr lang="en-US" sz="2300" dirty="0"/>
              <a:t>Trainers (which might get muddy), PE t-shirt, shorts, jumper, jogging trousers, sun hat for summer. </a:t>
            </a:r>
          </a:p>
          <a:p>
            <a:pPr>
              <a:defRPr/>
            </a:pPr>
            <a:r>
              <a:rPr lang="en-US" sz="2300" b="1" u="sng" dirty="0"/>
              <a:t>Indoor PE  </a:t>
            </a:r>
            <a:r>
              <a:rPr lang="en-US" sz="2300" dirty="0"/>
              <a:t>House t-shirt, shorts, trainers.</a:t>
            </a:r>
          </a:p>
          <a:p>
            <a:pPr>
              <a:defRPr/>
            </a:pPr>
            <a:r>
              <a:rPr lang="en-US" sz="2300" dirty="0"/>
              <a:t>Forest Schools will take place approximately twice a term.</a:t>
            </a:r>
          </a:p>
          <a:p>
            <a:pPr algn="just">
              <a:defRPr/>
            </a:pPr>
            <a:r>
              <a:rPr lang="en-US" sz="2300" dirty="0"/>
              <a:t>Long hair should be tied up. Earrings and watches must not be worn.</a:t>
            </a:r>
          </a:p>
          <a:p>
            <a:pPr algn="just">
              <a:defRPr/>
            </a:pPr>
            <a:r>
              <a:rPr lang="en-US" sz="2300" dirty="0"/>
              <a:t>After Easter we will have weekly swimming sessions at Larkfield Leisure Centre but a letter will come out with more information nearer the time.</a:t>
            </a:r>
          </a:p>
        </p:txBody>
      </p:sp>
      <p:sp>
        <p:nvSpPr>
          <p:cNvPr id="16387" name="Title 1">
            <a:extLst>
              <a:ext uri="{FF2B5EF4-FFF2-40B4-BE49-F238E27FC236}">
                <a16:creationId xmlns:a16="http://schemas.microsoft.com/office/drawing/2014/main" id="{AA900168-9D6D-43BA-BED6-CDA5F4762A8D}"/>
              </a:ext>
            </a:extLst>
          </p:cNvPr>
          <p:cNvSpPr>
            <a:spLocks noGrp="1"/>
          </p:cNvSpPr>
          <p:nvPr>
            <p:ph type="title"/>
          </p:nvPr>
        </p:nvSpPr>
        <p:spPr>
          <a:xfrm>
            <a:off x="395288" y="333375"/>
            <a:ext cx="8229600" cy="1252538"/>
          </a:xfrm>
        </p:spPr>
        <p:txBody>
          <a:bodyPr/>
          <a:lstStyle/>
          <a:p>
            <a:r>
              <a:rPr lang="en-US" altLang="en-US">
                <a:solidFill>
                  <a:srgbClr val="FFFF00"/>
                </a:solidFill>
              </a:rPr>
              <a:t>PE</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7A2E6-1369-40FF-983C-F00FCB6E6FE4}"/>
              </a:ext>
            </a:extLst>
          </p:cNvPr>
          <p:cNvSpPr>
            <a:spLocks noGrp="1"/>
          </p:cNvSpPr>
          <p:nvPr>
            <p:ph idx="1"/>
          </p:nvPr>
        </p:nvSpPr>
        <p:spPr>
          <a:xfrm>
            <a:off x="441987" y="2492896"/>
            <a:ext cx="8496944" cy="3743796"/>
          </a:xfrm>
        </p:spPr>
        <p:txBody>
          <a:bodyPr>
            <a:noAutofit/>
          </a:bodyPr>
          <a:lstStyle/>
          <a:p>
            <a:pPr>
              <a:defRPr/>
            </a:pPr>
            <a:r>
              <a:rPr lang="en-US" dirty="0"/>
              <a:t>Ongoing assessments during the year for reading, writing and </a:t>
            </a:r>
            <a:r>
              <a:rPr lang="en-US" dirty="0" err="1"/>
              <a:t>maths</a:t>
            </a:r>
            <a:r>
              <a:rPr lang="en-US" dirty="0"/>
              <a:t> – formative assessments and summative assessments.</a:t>
            </a:r>
          </a:p>
          <a:p>
            <a:pPr>
              <a:defRPr/>
            </a:pPr>
            <a:r>
              <a:rPr lang="en-US" dirty="0"/>
              <a:t>We assess termly and also conduct Pupil Progress Meetings three times a year to ensure your child is on track to meet their targets.</a:t>
            </a:r>
          </a:p>
          <a:p>
            <a:pPr>
              <a:defRPr/>
            </a:pPr>
            <a:r>
              <a:rPr lang="en-US" dirty="0"/>
              <a:t>KS2 SATs – May 2026</a:t>
            </a:r>
          </a:p>
          <a:p>
            <a:pPr>
              <a:defRPr/>
            </a:pPr>
            <a:r>
              <a:rPr lang="en-US" dirty="0"/>
              <a:t>There will be more information about SATs after Christmas.</a:t>
            </a:r>
          </a:p>
          <a:p>
            <a:pPr>
              <a:defRPr/>
            </a:pPr>
            <a:r>
              <a:rPr lang="en-US" dirty="0"/>
              <a:t>If you have any concerns about your child and their progress, please make an appointment to see Mrs Walker and Mrs Lomax.</a:t>
            </a:r>
          </a:p>
          <a:p>
            <a:pPr marL="0" indent="0">
              <a:buFont typeface="Symbol" panose="05050102010706020507" pitchFamily="18" charset="2"/>
              <a:buNone/>
              <a:defRPr/>
            </a:pPr>
            <a:endParaRPr lang="en-US" dirty="0"/>
          </a:p>
        </p:txBody>
      </p:sp>
      <p:sp>
        <p:nvSpPr>
          <p:cNvPr id="17411" name="Title 2">
            <a:extLst>
              <a:ext uri="{FF2B5EF4-FFF2-40B4-BE49-F238E27FC236}">
                <a16:creationId xmlns:a16="http://schemas.microsoft.com/office/drawing/2014/main" id="{F15557C9-9A8D-4ECB-84A7-FCECB6524E1B}"/>
              </a:ext>
            </a:extLst>
          </p:cNvPr>
          <p:cNvSpPr>
            <a:spLocks noGrp="1"/>
          </p:cNvSpPr>
          <p:nvPr>
            <p:ph type="title"/>
          </p:nvPr>
        </p:nvSpPr>
        <p:spPr/>
        <p:txBody>
          <a:bodyPr/>
          <a:lstStyle/>
          <a:p>
            <a:r>
              <a:rPr lang="en-US" altLang="en-US" dirty="0">
                <a:solidFill>
                  <a:srgbClr val="FFFF00"/>
                </a:solidFill>
              </a:rPr>
              <a:t>Assessment</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BBC82-BE25-411B-BBCA-910A172F16D9}"/>
              </a:ext>
            </a:extLst>
          </p:cNvPr>
          <p:cNvSpPr>
            <a:spLocks noGrp="1"/>
          </p:cNvSpPr>
          <p:nvPr>
            <p:ph idx="1"/>
          </p:nvPr>
        </p:nvSpPr>
        <p:spPr>
          <a:xfrm>
            <a:off x="755576" y="2276872"/>
            <a:ext cx="8064896" cy="4242990"/>
          </a:xfrm>
        </p:spPr>
        <p:txBody>
          <a:bodyPr>
            <a:normAutofit/>
          </a:bodyPr>
          <a:lstStyle/>
          <a:p>
            <a:pPr>
              <a:defRPr/>
            </a:pPr>
            <a:r>
              <a:rPr lang="en-US" dirty="0">
                <a:solidFill>
                  <a:schemeClr val="tx1"/>
                </a:solidFill>
                <a:highlight>
                  <a:srgbClr val="FFFF00"/>
                </a:highlight>
              </a:rPr>
              <a:t>PESE (11+) results 17th  October 2024 emailed after 4pm</a:t>
            </a:r>
          </a:p>
          <a:p>
            <a:pPr>
              <a:defRPr/>
            </a:pPr>
            <a:r>
              <a:rPr lang="en-US" dirty="0">
                <a:solidFill>
                  <a:schemeClr val="tx1"/>
                </a:solidFill>
                <a:highlight>
                  <a:srgbClr val="FFFF00"/>
                </a:highlight>
              </a:rPr>
              <a:t>Apply for your secondary school place online by 31st October 2024. </a:t>
            </a:r>
            <a:r>
              <a:rPr lang="en-US" u="sng" dirty="0">
                <a:solidFill>
                  <a:schemeClr val="tx1"/>
                </a:solidFill>
                <a:highlight>
                  <a:srgbClr val="FFFF00"/>
                </a:highlight>
              </a:rPr>
              <a:t>Choose 4 school preferences.</a:t>
            </a:r>
          </a:p>
          <a:p>
            <a:pPr marL="0" indent="0">
              <a:buNone/>
              <a:defRPr/>
            </a:pPr>
            <a:r>
              <a:rPr lang="en-US" dirty="0">
                <a:solidFill>
                  <a:schemeClr val="tx1"/>
                </a:solidFill>
                <a:highlight>
                  <a:srgbClr val="FFFF00"/>
                </a:highlight>
                <a:hlinkClick r:id="rId3">
                  <a:extLst>
                    <a:ext uri="{A12FA001-AC4F-418D-AE19-62706E023703}">
                      <ahyp:hlinkClr xmlns:ahyp="http://schemas.microsoft.com/office/drawing/2018/hyperlinkcolor" val="tx"/>
                    </a:ext>
                  </a:extLst>
                </a:hlinkClick>
              </a:rPr>
              <a:t>Secondary school places - Kent County Council</a:t>
            </a:r>
            <a:endParaRPr lang="en-US" dirty="0">
              <a:solidFill>
                <a:schemeClr val="tx1"/>
              </a:solidFill>
              <a:highlight>
                <a:srgbClr val="FFFF00"/>
              </a:highlight>
            </a:endParaRPr>
          </a:p>
          <a:p>
            <a:pPr marL="0" indent="0">
              <a:buNone/>
              <a:defRPr/>
            </a:pPr>
            <a:r>
              <a:rPr lang="en-US" sz="2000" dirty="0">
                <a:solidFill>
                  <a:schemeClr val="tx1"/>
                </a:solidFill>
                <a:highlight>
                  <a:srgbClr val="FFFF00"/>
                </a:highlight>
              </a:rPr>
              <a:t>https://kent.cloud.servelec-synergy.com/Synergy/Admissions.aspx</a:t>
            </a:r>
            <a:endParaRPr lang="en-US" dirty="0">
              <a:solidFill>
                <a:schemeClr val="tx1"/>
              </a:solidFill>
              <a:highlight>
                <a:srgbClr val="FFFF00"/>
              </a:highlight>
            </a:endParaRPr>
          </a:p>
          <a:p>
            <a:pPr>
              <a:defRPr/>
            </a:pPr>
            <a:r>
              <a:rPr lang="en-US" dirty="0">
                <a:solidFill>
                  <a:schemeClr val="tx1"/>
                </a:solidFill>
                <a:highlight>
                  <a:srgbClr val="FFFF00"/>
                </a:highlight>
              </a:rPr>
              <a:t>You will be emailed on 3</a:t>
            </a:r>
            <a:r>
              <a:rPr lang="en-US" baseline="30000" dirty="0">
                <a:solidFill>
                  <a:schemeClr val="tx1"/>
                </a:solidFill>
                <a:highlight>
                  <a:srgbClr val="FFFF00"/>
                </a:highlight>
              </a:rPr>
              <a:t>rd</a:t>
            </a:r>
            <a:r>
              <a:rPr lang="en-US" dirty="0">
                <a:solidFill>
                  <a:schemeClr val="tx1"/>
                </a:solidFill>
                <a:highlight>
                  <a:srgbClr val="FFFF00"/>
                </a:highlight>
              </a:rPr>
              <a:t> March 2025 after 4pm to tell you which school you have been offered. </a:t>
            </a:r>
          </a:p>
          <a:p>
            <a:pPr>
              <a:defRPr/>
            </a:pPr>
            <a:r>
              <a:rPr lang="en-US" dirty="0">
                <a:solidFill>
                  <a:schemeClr val="tx1"/>
                </a:solidFill>
                <a:highlight>
                  <a:srgbClr val="FFFF00"/>
                </a:highlight>
              </a:rPr>
              <a:t>For advice call 03000 41 21 21 or email kentonlineadmissions@kent.gov.uk or talk to </a:t>
            </a:r>
            <a:r>
              <a:rPr lang="en-US" dirty="0" err="1">
                <a:solidFill>
                  <a:schemeClr val="tx1"/>
                </a:solidFill>
                <a:highlight>
                  <a:srgbClr val="FFFF00"/>
                </a:highlight>
              </a:rPr>
              <a:t>Mrs</a:t>
            </a:r>
            <a:r>
              <a:rPr lang="en-US" dirty="0">
                <a:solidFill>
                  <a:schemeClr val="tx1"/>
                </a:solidFill>
                <a:highlight>
                  <a:srgbClr val="FFFF00"/>
                </a:highlight>
              </a:rPr>
              <a:t> Lomax or </a:t>
            </a:r>
            <a:r>
              <a:rPr lang="en-US" dirty="0" err="1">
                <a:solidFill>
                  <a:schemeClr val="tx1"/>
                </a:solidFill>
                <a:highlight>
                  <a:srgbClr val="FFFF00"/>
                </a:highlight>
              </a:rPr>
              <a:t>Mr</a:t>
            </a:r>
            <a:r>
              <a:rPr lang="en-US" dirty="0">
                <a:solidFill>
                  <a:schemeClr val="tx1"/>
                </a:solidFill>
                <a:highlight>
                  <a:srgbClr val="FFFF00"/>
                </a:highlight>
              </a:rPr>
              <a:t> Anscombe.</a:t>
            </a:r>
          </a:p>
          <a:p>
            <a:pPr>
              <a:defRPr/>
            </a:pPr>
            <a:endParaRPr lang="en-US" dirty="0"/>
          </a:p>
        </p:txBody>
      </p:sp>
      <p:sp>
        <p:nvSpPr>
          <p:cNvPr id="18435" name="Title 2">
            <a:extLst>
              <a:ext uri="{FF2B5EF4-FFF2-40B4-BE49-F238E27FC236}">
                <a16:creationId xmlns:a16="http://schemas.microsoft.com/office/drawing/2014/main" id="{AD1D9CF3-96F5-4B4C-AB13-6D9C79129C4C}"/>
              </a:ext>
            </a:extLst>
          </p:cNvPr>
          <p:cNvSpPr>
            <a:spLocks noGrp="1"/>
          </p:cNvSpPr>
          <p:nvPr>
            <p:ph type="title"/>
          </p:nvPr>
        </p:nvSpPr>
        <p:spPr/>
        <p:txBody>
          <a:bodyPr/>
          <a:lstStyle/>
          <a:p>
            <a:r>
              <a:rPr lang="en-US" altLang="en-US">
                <a:solidFill>
                  <a:srgbClr val="FFFF00"/>
                </a:solidFill>
              </a:rPr>
              <a:t>Secondary Transfer</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16509-C608-614E-8176-E0466EA89BC4}"/>
              </a:ext>
            </a:extLst>
          </p:cNvPr>
          <p:cNvSpPr>
            <a:spLocks noGrp="1"/>
          </p:cNvSpPr>
          <p:nvPr>
            <p:ph idx="1"/>
          </p:nvPr>
        </p:nvSpPr>
        <p:spPr>
          <a:xfrm>
            <a:off x="493905" y="1916832"/>
            <a:ext cx="8327231" cy="3451225"/>
          </a:xfrm>
        </p:spPr>
        <p:txBody>
          <a:bodyPr/>
          <a:lstStyle/>
          <a:p>
            <a:endParaRPr lang="en-US" sz="1600" dirty="0">
              <a:cs typeface="Comic Sans MS"/>
            </a:endParaRPr>
          </a:p>
          <a:p>
            <a:r>
              <a:rPr lang="en-US" sz="1600" dirty="0">
                <a:cs typeface="Comic Sans MS"/>
              </a:rPr>
              <a:t>We operate an open door policy and, whilst we always encourage you to talk to your child’s class teacher in the first instance, you can make an appointment to speak to our </a:t>
            </a:r>
            <a:r>
              <a:rPr lang="en-US" sz="1600" dirty="0" err="1">
                <a:cs typeface="Comic Sans MS"/>
              </a:rPr>
              <a:t>SENCo</a:t>
            </a:r>
            <a:r>
              <a:rPr lang="en-US" sz="1600" dirty="0">
                <a:cs typeface="Comic Sans MS"/>
              </a:rPr>
              <a:t> (Mrs Beckett) at any point during the year. </a:t>
            </a:r>
          </a:p>
          <a:p>
            <a:pPr marL="0" indent="0">
              <a:buNone/>
            </a:pPr>
            <a:endParaRPr lang="en-US" sz="1600" dirty="0">
              <a:cs typeface="Comic Sans MS"/>
            </a:endParaRPr>
          </a:p>
          <a:p>
            <a:r>
              <a:rPr lang="en-US" sz="1600" dirty="0">
                <a:cs typeface="Comic Sans MS"/>
              </a:rPr>
              <a:t>The SEN Information Report Policy explains how we identify and assess children who we think might have Special Educational Needs (SEN). This can be found on the school website.  If you prefer information on paper, please ask for a copy.</a:t>
            </a:r>
          </a:p>
          <a:p>
            <a:endParaRPr lang="en-US" sz="1600" dirty="0">
              <a:cs typeface="Comic Sans MS"/>
            </a:endParaRPr>
          </a:p>
          <a:p>
            <a:r>
              <a:rPr lang="en-US" sz="1600" dirty="0">
                <a:cs typeface="Comic Sans MS"/>
              </a:rPr>
              <a:t>Our governing body has a governor who is responsible for special educational needs. </a:t>
            </a:r>
            <a:endParaRPr lang="en-US" dirty="0"/>
          </a:p>
        </p:txBody>
      </p:sp>
      <p:sp>
        <p:nvSpPr>
          <p:cNvPr id="3" name="Title 2">
            <a:extLst>
              <a:ext uri="{FF2B5EF4-FFF2-40B4-BE49-F238E27FC236}">
                <a16:creationId xmlns:a16="http://schemas.microsoft.com/office/drawing/2014/main" id="{BC412553-9BD7-A04B-A657-F49F92E5D5BD}"/>
              </a:ext>
            </a:extLst>
          </p:cNvPr>
          <p:cNvSpPr>
            <a:spLocks noGrp="1"/>
          </p:cNvSpPr>
          <p:nvPr>
            <p:ph type="title"/>
          </p:nvPr>
        </p:nvSpPr>
        <p:spPr/>
        <p:txBody>
          <a:bodyPr/>
          <a:lstStyle/>
          <a:p>
            <a:pPr algn="l"/>
            <a:r>
              <a:rPr lang="en-US" altLang="en-US" dirty="0">
                <a:solidFill>
                  <a:srgbClr val="FFFF00"/>
                </a:solidFill>
              </a:rPr>
              <a:t>SEN - Open and Honest </a:t>
            </a:r>
            <a:br>
              <a:rPr lang="en-US" altLang="en-US" dirty="0">
                <a:solidFill>
                  <a:srgbClr val="FFFF00"/>
                </a:solidFill>
              </a:rPr>
            </a:br>
            <a:r>
              <a:rPr lang="en-US" altLang="en-US" dirty="0">
                <a:solidFill>
                  <a:srgbClr val="FFFF00"/>
                </a:solidFill>
              </a:rPr>
              <a:t>           Communication</a:t>
            </a:r>
            <a:endParaRPr lang="en-US" dirty="0"/>
          </a:p>
        </p:txBody>
      </p:sp>
      <p:pic>
        <p:nvPicPr>
          <p:cNvPr id="5" name="Picture 6" descr="\\Lunsford-Dc01\headteacher$\Pictures\Logo.png">
            <a:extLst>
              <a:ext uri="{FF2B5EF4-FFF2-40B4-BE49-F238E27FC236}">
                <a16:creationId xmlns:a16="http://schemas.microsoft.com/office/drawing/2014/main" id="{60115620-BEED-C34D-94C5-58806BAC9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909" y="188913"/>
            <a:ext cx="1659416" cy="21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Callout 5">
            <a:extLst>
              <a:ext uri="{FF2B5EF4-FFF2-40B4-BE49-F238E27FC236}">
                <a16:creationId xmlns:a16="http://schemas.microsoft.com/office/drawing/2014/main" id="{3A3AFB2A-F673-3347-A040-5E709192E365}"/>
              </a:ext>
            </a:extLst>
          </p:cNvPr>
          <p:cNvSpPr/>
          <p:nvPr/>
        </p:nvSpPr>
        <p:spPr>
          <a:xfrm>
            <a:off x="396293" y="5128204"/>
            <a:ext cx="2084142" cy="1288160"/>
          </a:xfrm>
          <a:prstGeom prst="rightArrow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cs typeface="Comic Sans MS"/>
              </a:rPr>
              <a:t>Parent/ teacher concerns raised</a:t>
            </a:r>
          </a:p>
        </p:txBody>
      </p:sp>
      <p:sp>
        <p:nvSpPr>
          <p:cNvPr id="7" name="Right Arrow Callout 6">
            <a:extLst>
              <a:ext uri="{FF2B5EF4-FFF2-40B4-BE49-F238E27FC236}">
                <a16:creationId xmlns:a16="http://schemas.microsoft.com/office/drawing/2014/main" id="{8063720C-0473-A645-9E12-8D709E3821D4}"/>
              </a:ext>
            </a:extLst>
          </p:cNvPr>
          <p:cNvSpPr/>
          <p:nvPr/>
        </p:nvSpPr>
        <p:spPr>
          <a:xfrm>
            <a:off x="2573379" y="5128204"/>
            <a:ext cx="2084142" cy="1288160"/>
          </a:xfrm>
          <a:prstGeom prst="rightArrow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cs typeface="Comic Sans MS"/>
              </a:rPr>
              <a:t>Needs identified </a:t>
            </a:r>
          </a:p>
        </p:txBody>
      </p:sp>
      <p:sp>
        <p:nvSpPr>
          <p:cNvPr id="8" name="Right Arrow Callout 7">
            <a:extLst>
              <a:ext uri="{FF2B5EF4-FFF2-40B4-BE49-F238E27FC236}">
                <a16:creationId xmlns:a16="http://schemas.microsoft.com/office/drawing/2014/main" id="{CF55CB85-736E-F340-A2F9-9DC15FFC51E3}"/>
              </a:ext>
            </a:extLst>
          </p:cNvPr>
          <p:cNvSpPr/>
          <p:nvPr/>
        </p:nvSpPr>
        <p:spPr>
          <a:xfrm>
            <a:off x="4804054" y="5128204"/>
            <a:ext cx="2084142" cy="1288160"/>
          </a:xfrm>
          <a:prstGeom prst="rightArrow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cs typeface="Comic Sans MS"/>
              </a:rPr>
              <a:t>Provision/ support may be put in place</a:t>
            </a:r>
          </a:p>
        </p:txBody>
      </p:sp>
      <p:sp>
        <p:nvSpPr>
          <p:cNvPr id="9" name="Right Arrow Callout 8">
            <a:extLst>
              <a:ext uri="{FF2B5EF4-FFF2-40B4-BE49-F238E27FC236}">
                <a16:creationId xmlns:a16="http://schemas.microsoft.com/office/drawing/2014/main" id="{D8DD088A-5479-2140-9B19-945E110F8C53}"/>
              </a:ext>
            </a:extLst>
          </p:cNvPr>
          <p:cNvSpPr/>
          <p:nvPr/>
        </p:nvSpPr>
        <p:spPr>
          <a:xfrm>
            <a:off x="7032969" y="5128204"/>
            <a:ext cx="2084142" cy="1288160"/>
          </a:xfrm>
          <a:prstGeom prst="rightArrow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cs typeface="Comic Sans MS"/>
              </a:rPr>
              <a:t>Progress monitored and reviewed </a:t>
            </a:r>
          </a:p>
        </p:txBody>
      </p:sp>
    </p:spTree>
    <p:extLst>
      <p:ext uri="{BB962C8B-B14F-4D97-AF65-F5344CB8AC3E}">
        <p14:creationId xmlns:p14="http://schemas.microsoft.com/office/powerpoint/2010/main" val="249841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0" y="2348880"/>
            <a:ext cx="8229600" cy="3778398"/>
          </a:xfrm>
        </p:spPr>
        <p:txBody>
          <a:bodyPr/>
          <a:lstStyle/>
          <a:p>
            <a:r>
              <a:rPr lang="en-GB" dirty="0"/>
              <a:t>Many Lunsford children regularly use the internet and social media and we have a duty to help them keep safe online.</a:t>
            </a:r>
          </a:p>
          <a:p>
            <a:pPr algn="just"/>
            <a:r>
              <a:rPr lang="en-GB" dirty="0"/>
              <a:t>Users should be sixteen to use WhatsApp and thirteen to use Instagram, Snapchat, Twitter, Facebook, Skype and </a:t>
            </a:r>
            <a:r>
              <a:rPr lang="en-GB" dirty="0" err="1"/>
              <a:t>TikTok</a:t>
            </a:r>
            <a:r>
              <a:rPr lang="en-GB" dirty="0"/>
              <a:t>.</a:t>
            </a:r>
          </a:p>
          <a:p>
            <a:pPr algn="just"/>
            <a:r>
              <a:rPr lang="en-GB" dirty="0"/>
              <a:t>Although there is no age restriction for watching YouTube videos, users need to be thirteen to have their own YouTube account enabling them to subscribe to channels, like videos, post comments and add videos.</a:t>
            </a:r>
          </a:p>
          <a:p>
            <a:pPr algn="just"/>
            <a:endParaRPr lang="en-GB" dirty="0"/>
          </a:p>
          <a:p>
            <a:endParaRPr lang="en-GB" dirty="0"/>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1388185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88563"/>
            <a:ext cx="8136419" cy="4780797"/>
          </a:xfrm>
        </p:spPr>
        <p:txBody>
          <a:bodyPr/>
          <a:lstStyle/>
          <a:p>
            <a:pPr algn="just"/>
            <a:r>
              <a:rPr lang="en-GB" dirty="0"/>
              <a:t>If your child does use social media, please help them to check their privacy settings, disable any chat settings and ensure they know how to block and report.</a:t>
            </a:r>
            <a:endParaRPr lang="en-GB" dirty="0">
              <a:hlinkClick r:id="rId2"/>
            </a:endParaRPr>
          </a:p>
          <a:p>
            <a:r>
              <a:rPr lang="en-GB" dirty="0">
                <a:hlinkClick r:id="rId3"/>
              </a:rPr>
              <a:t>CEOP Education</a:t>
            </a:r>
            <a:r>
              <a:rPr lang="en-GB" dirty="0"/>
              <a:t> provides lots of up-to-date information for parents.</a:t>
            </a:r>
          </a:p>
          <a:p>
            <a:pPr algn="just"/>
            <a:r>
              <a:rPr lang="en-GB" dirty="0"/>
              <a:t>Please let us know if there any issues regarding the online behaviour of Lunsford children at any time. </a:t>
            </a:r>
          </a:p>
          <a:p>
            <a:pPr algn="just"/>
            <a:r>
              <a:rPr lang="en-GB" dirty="0"/>
              <a:t>We will always follow this up within school in line with our child protection, behaviour and acceptable use policies.</a:t>
            </a:r>
          </a:p>
          <a:p>
            <a:pPr marL="0" indent="0" algn="ctr">
              <a:buNone/>
            </a:pPr>
            <a:r>
              <a:rPr lang="en-GB" dirty="0"/>
              <a:t>Please see Mrs Lomax if you have any other queries about online safety.</a:t>
            </a:r>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388031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92896"/>
            <a:ext cx="8363272" cy="4248472"/>
          </a:xfrm>
        </p:spPr>
        <p:txBody>
          <a:bodyPr/>
          <a:lstStyle/>
          <a:p>
            <a:pPr algn="just"/>
            <a:r>
              <a:rPr lang="en-US" sz="2200" dirty="0"/>
              <a:t>Pupils are discouraged from bringing mobile phones to school unless an absolute necessity.</a:t>
            </a:r>
          </a:p>
          <a:p>
            <a:pPr algn="just"/>
            <a:r>
              <a:rPr lang="en-US" sz="2200" dirty="0"/>
              <a:t>If pupils in Y5 or Y6 need to bring a phone into school, a consent form must be signed by parents.</a:t>
            </a:r>
          </a:p>
          <a:p>
            <a:pPr algn="just"/>
            <a:r>
              <a:rPr lang="en-US" sz="2200" dirty="0"/>
              <a:t>Phones must be switched off once pupils arrive on the school site and must not be turned back on until they leave the school grounds .</a:t>
            </a:r>
          </a:p>
          <a:p>
            <a:pPr algn="just"/>
            <a:r>
              <a:rPr lang="en-US" sz="2200" dirty="0"/>
              <a:t>If parents need to contact pupils, this should be done following the usual school procedure by phoning or emailing the school office. </a:t>
            </a:r>
          </a:p>
          <a:p>
            <a:pPr algn="just"/>
            <a:r>
              <a:rPr lang="en-US" sz="2200" dirty="0"/>
              <a:t>Mobile phones should be given to the class TA first thing and these are then put in a named bag and kept in a safe place. </a:t>
            </a:r>
          </a:p>
        </p:txBody>
      </p:sp>
      <p:sp>
        <p:nvSpPr>
          <p:cNvPr id="3" name="Title 2"/>
          <p:cNvSpPr>
            <a:spLocks noGrp="1"/>
          </p:cNvSpPr>
          <p:nvPr>
            <p:ph type="title"/>
          </p:nvPr>
        </p:nvSpPr>
        <p:spPr/>
        <p:txBody>
          <a:bodyPr/>
          <a:lstStyle/>
          <a:p>
            <a:r>
              <a:rPr lang="en-GB" dirty="0">
                <a:solidFill>
                  <a:srgbClr val="FFFF00"/>
                </a:solidFill>
              </a:rPr>
              <a:t>Mobile Phones</a:t>
            </a:r>
          </a:p>
        </p:txBody>
      </p:sp>
    </p:spTree>
    <p:extLst>
      <p:ext uri="{BB962C8B-B14F-4D97-AF65-F5344CB8AC3E}">
        <p14:creationId xmlns:p14="http://schemas.microsoft.com/office/powerpoint/2010/main" val="348960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968" y="2060848"/>
            <a:ext cx="8363272" cy="4968552"/>
          </a:xfrm>
        </p:spPr>
        <p:txBody>
          <a:bodyPr/>
          <a:lstStyle/>
          <a:p>
            <a:pPr algn="just"/>
            <a:r>
              <a:rPr lang="en-US" sz="2000" dirty="0"/>
              <a:t>If a pupil is found to have their mobile phone in their bag, the phone will be taken from the pupil, handed to a senior member of staff and kept in the school office. Parents will be contacted to collect the phone. </a:t>
            </a:r>
          </a:p>
          <a:p>
            <a:pPr algn="just"/>
            <a:r>
              <a:rPr lang="en-US" sz="2000" dirty="0"/>
              <a:t>If a pupil is found to be taking photographs or video footage of either other pupils or teachers, this will be regarded as a serious offence and disciplinary action will be taken according to the School’s Behaviour Policy. </a:t>
            </a:r>
          </a:p>
          <a:p>
            <a:pPr algn="just"/>
            <a:r>
              <a:rPr lang="en-US" sz="2000" dirty="0"/>
              <a:t>The school bears no responsibility for the loss or damage to a mobile phone.</a:t>
            </a:r>
          </a:p>
          <a:p>
            <a:pPr algn="just"/>
            <a:r>
              <a:rPr lang="en-US" sz="2000" dirty="0"/>
              <a:t>Should children not follow the Lunsford Primary School Mobile Phone Policy or Lunsford Primary School Acceptable Use Policy, the school reserves the right to withdraw this privilege and they will no longer be able to bring their phone into school.</a:t>
            </a:r>
          </a:p>
          <a:p>
            <a:pPr algn="just"/>
            <a:r>
              <a:rPr lang="en-US" sz="2000" dirty="0"/>
              <a:t>The mobile phone consent form is available via the office.</a:t>
            </a:r>
          </a:p>
        </p:txBody>
      </p:sp>
      <p:sp>
        <p:nvSpPr>
          <p:cNvPr id="3" name="Title 2"/>
          <p:cNvSpPr>
            <a:spLocks noGrp="1"/>
          </p:cNvSpPr>
          <p:nvPr>
            <p:ph type="title"/>
          </p:nvPr>
        </p:nvSpPr>
        <p:spPr/>
        <p:txBody>
          <a:bodyPr/>
          <a:lstStyle/>
          <a:p>
            <a:r>
              <a:rPr lang="en-GB" dirty="0">
                <a:solidFill>
                  <a:srgbClr val="FFFF00"/>
                </a:solidFill>
              </a:rPr>
              <a:t>Mobile Phones</a:t>
            </a:r>
          </a:p>
        </p:txBody>
      </p:sp>
    </p:spTree>
    <p:extLst>
      <p:ext uri="{BB962C8B-B14F-4D97-AF65-F5344CB8AC3E}">
        <p14:creationId xmlns:p14="http://schemas.microsoft.com/office/powerpoint/2010/main" val="269112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663-F7E3-406C-0610-E2E672D1D037}"/>
              </a:ext>
            </a:extLst>
          </p:cNvPr>
          <p:cNvSpPr>
            <a:spLocks noGrp="1"/>
          </p:cNvSpPr>
          <p:nvPr>
            <p:ph type="title"/>
          </p:nvPr>
        </p:nvSpPr>
        <p:spPr>
          <a:xfrm>
            <a:off x="1115616" y="2564904"/>
            <a:ext cx="6502400" cy="1239982"/>
          </a:xfrm>
        </p:spPr>
        <p:txBody>
          <a:bodyPr>
            <a:normAutofit fontScale="90000"/>
          </a:bodyPr>
          <a:lstStyle/>
          <a:p>
            <a:pPr>
              <a:spcBef>
                <a:spcPts val="0"/>
              </a:spcBef>
              <a:spcAft>
                <a:spcPts val="0"/>
              </a:spcAft>
            </a:pPr>
            <a:r>
              <a:rPr lang="en-US" sz="5025" dirty="0"/>
              <a:t>Our Values:</a:t>
            </a:r>
            <a:br>
              <a:rPr lang="en-US" dirty="0"/>
            </a:br>
            <a: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Kindness     Respect    Positivity     Perseverance Responsibility     Hard work</a:t>
            </a:r>
            <a:b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55F9FF-6121-A1D1-C318-C85D651498EE}"/>
              </a:ext>
            </a:extLst>
          </p:cNvPr>
          <p:cNvSpPr>
            <a:spLocks noGrp="1"/>
          </p:cNvSpPr>
          <p:nvPr>
            <p:ph idx="1"/>
          </p:nvPr>
        </p:nvSpPr>
        <p:spPr>
          <a:xfrm>
            <a:off x="562899" y="3923139"/>
            <a:ext cx="7346164" cy="2961409"/>
          </a:xfrm>
        </p:spPr>
        <p:txBody>
          <a:bodyPr>
            <a:normAutofit/>
          </a:bodyPr>
          <a:lstStyle/>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RESPECTFUL</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POSITIVE</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PERSEVERE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RESPONSIBLE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HARD WORKING </a:t>
            </a:r>
          </a:p>
          <a:p>
            <a:pPr marL="0" indent="0" algn="ctr">
              <a:spcBef>
                <a:spcPts val="0"/>
              </a:spcBef>
              <a:buNone/>
            </a:pPr>
            <a:endParaRPr lang="en-US" dirty="0"/>
          </a:p>
          <a:p>
            <a:pPr marL="0" indent="0" algn="ctr">
              <a:spcBef>
                <a:spcPts val="0"/>
              </a:spcBef>
              <a:spcAft>
                <a:spcPts val="0"/>
              </a:spcAft>
              <a:buNone/>
            </a:pPr>
            <a:endParaRPr lang="en-US" sz="22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2F2778-D0B0-A65D-0D4B-C3AB233A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21" y="381602"/>
            <a:ext cx="1259884" cy="1637850"/>
          </a:xfrm>
          <a:prstGeom prst="rect">
            <a:avLst/>
          </a:prstGeom>
        </p:spPr>
      </p:pic>
      <p:sp>
        <p:nvSpPr>
          <p:cNvPr id="4" name="TextBox 3">
            <a:extLst>
              <a:ext uri="{FF2B5EF4-FFF2-40B4-BE49-F238E27FC236}">
                <a16:creationId xmlns:a16="http://schemas.microsoft.com/office/drawing/2014/main" id="{1295CC5B-D7C1-88BA-7CA6-77AE794375DF}"/>
              </a:ext>
            </a:extLst>
          </p:cNvPr>
          <p:cNvSpPr txBox="1"/>
          <p:nvPr/>
        </p:nvSpPr>
        <p:spPr>
          <a:xfrm>
            <a:off x="2267744" y="692696"/>
            <a:ext cx="4536504" cy="1015663"/>
          </a:xfrm>
          <a:prstGeom prst="rect">
            <a:avLst/>
          </a:prstGeom>
          <a:noFill/>
        </p:spPr>
        <p:txBody>
          <a:bodyPr wrap="square" rtlCol="0">
            <a:spAutoFit/>
          </a:bodyPr>
          <a:lstStyle/>
          <a:p>
            <a:r>
              <a:rPr lang="en-US" sz="6000" i="1" dirty="0">
                <a:solidFill>
                  <a:schemeClr val="bg1"/>
                </a:solidFill>
                <a:latin typeface="Calibri Light" panose="020F0302020204030204" pitchFamily="34" charset="0"/>
                <a:cs typeface="Calibri Light" panose="020F0302020204030204" pitchFamily="34" charset="0"/>
              </a:rPr>
              <a:t>OUR VALUES </a:t>
            </a:r>
          </a:p>
        </p:txBody>
      </p:sp>
    </p:spTree>
    <p:extLst>
      <p:ext uri="{BB962C8B-B14F-4D97-AF65-F5344CB8AC3E}">
        <p14:creationId xmlns:p14="http://schemas.microsoft.com/office/powerpoint/2010/main" val="2110671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506411" y="2278063"/>
            <a:ext cx="8112125" cy="4319587"/>
          </a:xfrm>
        </p:spPr>
        <p:txBody>
          <a:bodyPr/>
          <a:lstStyle/>
          <a:p>
            <a:pPr eaLnBrk="1" hangingPunct="1">
              <a:lnSpc>
                <a:spcPct val="80000"/>
              </a:lnSpc>
              <a:buFontTx/>
              <a:buNone/>
            </a:pPr>
            <a:endParaRPr lang="en-US" altLang="en-US" sz="2000" b="1" dirty="0"/>
          </a:p>
          <a:p>
            <a:pPr algn="ctr" eaLnBrk="1" hangingPunct="1">
              <a:lnSpc>
                <a:spcPct val="80000"/>
              </a:lnSpc>
              <a:buFontTx/>
              <a:buNone/>
            </a:pPr>
            <a:r>
              <a:rPr lang="en-GB" altLang="en-US" dirty="0"/>
              <a:t>At Lunsford, we have an open door policy. We want to work in partnership with parents and carers and strive to achieve the best for all children. </a:t>
            </a:r>
          </a:p>
          <a:p>
            <a:pPr algn="ctr" eaLnBrk="1" hangingPunct="1">
              <a:lnSpc>
                <a:spcPct val="80000"/>
              </a:lnSpc>
              <a:buFontTx/>
              <a:buNone/>
            </a:pPr>
            <a:endParaRPr lang="en-GB" altLang="en-US" dirty="0"/>
          </a:p>
          <a:p>
            <a:pPr algn="ctr" eaLnBrk="1" hangingPunct="1">
              <a:lnSpc>
                <a:spcPct val="80000"/>
              </a:lnSpc>
              <a:buNone/>
            </a:pPr>
            <a:r>
              <a:rPr lang="en-US" altLang="en-US" dirty="0"/>
              <a:t>We ask </a:t>
            </a:r>
            <a:r>
              <a:rPr lang="en-GB" altLang="en-US" dirty="0"/>
              <a:t>that if you have any worries or questions regarding your child or a problem related to school, please do not hesitate to contact us so we can understand your concerns and help to solve any issues . If we do not know there is a problem, it is very difficult for us to help you or your child.</a:t>
            </a:r>
          </a:p>
          <a:p>
            <a:pPr algn="ctr" eaLnBrk="1" hangingPunct="1">
              <a:lnSpc>
                <a:spcPct val="80000"/>
              </a:lnSpc>
              <a:buNone/>
            </a:pPr>
            <a:endParaRPr lang="en-US" altLang="en-US" dirty="0"/>
          </a:p>
          <a:p>
            <a:pPr algn="ctr" eaLnBrk="1" hangingPunct="1">
              <a:lnSpc>
                <a:spcPct val="80000"/>
              </a:lnSpc>
              <a:buFontTx/>
              <a:buNone/>
            </a:pPr>
            <a:r>
              <a:rPr lang="en-US" altLang="en-US" sz="1800" dirty="0"/>
              <a:t>If you feel that an issue has not been dealt with appropriately, please speak to </a:t>
            </a:r>
            <a:r>
              <a:rPr lang="en-US" altLang="en-US" sz="1800" dirty="0" err="1"/>
              <a:t>Mr</a:t>
            </a:r>
            <a:r>
              <a:rPr lang="en-US" altLang="en-US" sz="1800" dirty="0"/>
              <a:t> </a:t>
            </a:r>
            <a:r>
              <a:rPr lang="en-US" altLang="en-US" sz="1800" dirty="0" err="1"/>
              <a:t>Anscombe</a:t>
            </a:r>
            <a:r>
              <a:rPr lang="en-US" altLang="en-US" sz="1800" dirty="0"/>
              <a:t> or Mrs Lomax, or we will happily provide you with a copy of the formal complaints procedures. </a:t>
            </a:r>
            <a:endParaRPr lang="en-GB" altLang="en-US" sz="18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2115343" y="476672"/>
            <a:ext cx="4894263" cy="1095375"/>
          </a:xfrm>
        </p:spPr>
        <p:txBody>
          <a:bodyPr/>
          <a:lstStyle/>
          <a:p>
            <a:pPr eaLnBrk="1" hangingPunct="1"/>
            <a:r>
              <a:rPr lang="en-US" altLang="en-US" sz="4000" dirty="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with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par>
                          <p:cTn id="12" fill="hold">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5" dur="500"/>
                                        <p:tgtEl>
                                          <p:spTgt spid="72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0"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515937" y="2235200"/>
            <a:ext cx="8112125" cy="4319587"/>
          </a:xfrm>
        </p:spPr>
        <p:txBody>
          <a:bodyPr/>
          <a:lstStyle/>
          <a:p>
            <a:pPr eaLnBrk="1" hangingPunct="1">
              <a:lnSpc>
                <a:spcPct val="80000"/>
              </a:lnSpc>
              <a:buFontTx/>
              <a:buNone/>
            </a:pPr>
            <a:endParaRPr lang="en-US" altLang="en-US" sz="2200" b="1" dirty="0"/>
          </a:p>
          <a:p>
            <a:pPr eaLnBrk="1" hangingPunct="1">
              <a:lnSpc>
                <a:spcPct val="80000"/>
              </a:lnSpc>
              <a:buFontTx/>
              <a:buNone/>
            </a:pPr>
            <a:r>
              <a:rPr lang="en-US" altLang="en-US" sz="2200" dirty="0"/>
              <a:t>If you would like to speak to a member of staff…</a:t>
            </a:r>
          </a:p>
          <a:p>
            <a:pPr eaLnBrk="1" hangingPunct="1">
              <a:lnSpc>
                <a:spcPct val="80000"/>
              </a:lnSpc>
            </a:pPr>
            <a:endParaRPr lang="en-US" altLang="en-US" sz="2200" dirty="0"/>
          </a:p>
          <a:p>
            <a:pPr algn="just" eaLnBrk="1" hangingPunct="1">
              <a:lnSpc>
                <a:spcPct val="80000"/>
              </a:lnSpc>
            </a:pPr>
            <a:r>
              <a:rPr lang="en-US" altLang="en-US" sz="2200" dirty="0"/>
              <a:t>Mrs Mead will forward on any emails and pass on any telephone messages.</a:t>
            </a:r>
          </a:p>
          <a:p>
            <a:pPr algn="just" eaLnBrk="1" hangingPunct="1">
              <a:lnSpc>
                <a:spcPct val="80000"/>
              </a:lnSpc>
            </a:pPr>
            <a:r>
              <a:rPr lang="en-US" altLang="en-US" sz="2200" dirty="0"/>
              <a:t>Mrs Walker and Mrs Lomax can be contacted via Class Dojo. We will try to reply as soon as possible (usually within 24 hours during working days) but urgent messages should be sent via the office as we will not necessarily be able to access Dojo whilst we are teaching!</a:t>
            </a:r>
          </a:p>
          <a:p>
            <a:pPr algn="just" eaLnBrk="1" hangingPunct="1">
              <a:lnSpc>
                <a:spcPct val="80000"/>
              </a:lnSpc>
            </a:pPr>
            <a:r>
              <a:rPr lang="en-US" altLang="en-US" sz="2200" dirty="0"/>
              <a:t>A member of the Senior Leadership Team will also be available on the playground every morning and afternoon.</a:t>
            </a:r>
          </a:p>
          <a:p>
            <a:pPr eaLnBrk="1" hangingPunct="1">
              <a:lnSpc>
                <a:spcPct val="80000"/>
              </a:lnSpc>
            </a:pPr>
            <a:r>
              <a:rPr lang="en-GB" altLang="en-US" sz="2200" dirty="0"/>
              <a:t>Our Family Liaison Officer (FLO) Amy Taylor can be contacted on 07552 045390.</a:t>
            </a:r>
            <a:endParaRPr lang="en-US" altLang="en-US" sz="2200" dirty="0"/>
          </a:p>
          <a:p>
            <a:pPr eaLnBrk="1" hangingPunct="1">
              <a:lnSpc>
                <a:spcPct val="80000"/>
              </a:lnSpc>
            </a:pPr>
            <a:endParaRPr lang="en-US" altLang="en-US" sz="2200" dirty="0"/>
          </a:p>
          <a:p>
            <a:pPr eaLnBrk="1" hangingPunct="1">
              <a:lnSpc>
                <a:spcPct val="80000"/>
              </a:lnSpc>
            </a:pPr>
            <a:endParaRPr lang="en-US" altLang="en-US" sz="22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1619250" y="476250"/>
            <a:ext cx="4894263" cy="1095375"/>
          </a:xfrm>
        </p:spPr>
        <p:txBody>
          <a:bodyPr/>
          <a:lstStyle/>
          <a:p>
            <a:pPr eaLnBrk="1" hangingPunct="1"/>
            <a:r>
              <a:rPr lang="en-US" altLang="en-US" sz="400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3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6" dur="500"/>
                                        <p:tgtEl>
                                          <p:spTgt spid="727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randombar(horizontal)">
                                      <p:cBhvr>
                                        <p:cTn id="21" dur="500"/>
                                        <p:tgtEl>
                                          <p:spTgt spid="7270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6" dur="500"/>
                                        <p:tgtEl>
                                          <p:spTgt spid="7270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animEffect transition="in" filter="randombar(horizontal)">
                                      <p:cBhvr>
                                        <p:cTn id="31"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a:solidFill>
                  <a:srgbClr val="FFFF00"/>
                </a:solidFill>
              </a:rPr>
              <a:t>Lunsford Primary School</a:t>
            </a:r>
            <a:endParaRPr lang="en-US" altLang="en-US"/>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2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46E6-6DAA-0C18-763E-08AAC1492D62}"/>
              </a:ext>
            </a:extLst>
          </p:cNvPr>
          <p:cNvSpPr>
            <a:spLocks noGrp="1"/>
          </p:cNvSpPr>
          <p:nvPr>
            <p:ph type="ctrTitle"/>
          </p:nvPr>
        </p:nvSpPr>
        <p:spPr>
          <a:xfrm>
            <a:off x="683568" y="548680"/>
            <a:ext cx="5825202" cy="1234727"/>
          </a:xfrm>
        </p:spPr>
        <p:txBody>
          <a:bodyPr>
            <a:normAutofit fontScale="90000"/>
          </a:bodyPr>
          <a:lstStyle/>
          <a:p>
            <a:r>
              <a:rPr lang="en-US" i="1" dirty="0">
                <a:latin typeface="Calibri Light" panose="020F0302020204030204" pitchFamily="34" charset="0"/>
                <a:cs typeface="Calibri Light" panose="020F0302020204030204" pitchFamily="34" charset="0"/>
              </a:rPr>
              <a:t>Our School Rules </a:t>
            </a:r>
            <a:br>
              <a:rPr lang="en-US" dirty="0"/>
            </a:br>
            <a:endParaRPr lang="en-US" dirty="0"/>
          </a:p>
        </p:txBody>
      </p:sp>
      <p:sp>
        <p:nvSpPr>
          <p:cNvPr id="3" name="Subtitle 2">
            <a:extLst>
              <a:ext uri="{FF2B5EF4-FFF2-40B4-BE49-F238E27FC236}">
                <a16:creationId xmlns:a16="http://schemas.microsoft.com/office/drawing/2014/main" id="{88965A03-31E0-942E-23AA-9BB15AA968AA}"/>
              </a:ext>
            </a:extLst>
          </p:cNvPr>
          <p:cNvSpPr>
            <a:spLocks noGrp="1"/>
          </p:cNvSpPr>
          <p:nvPr>
            <p:ph type="subTitle" idx="1"/>
          </p:nvPr>
        </p:nvSpPr>
        <p:spPr>
          <a:xfrm>
            <a:off x="1187624" y="1988840"/>
            <a:ext cx="5825202" cy="822674"/>
          </a:xfrm>
        </p:spPr>
        <p:txBody>
          <a:bodyPr>
            <a:noAutofit/>
          </a:bodyPr>
          <a:lstStyle/>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SAFE </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READY</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RESPECTFUL</a:t>
            </a:r>
            <a:r>
              <a:rPr lang="en-US" sz="5250" dirty="0">
                <a:solidFill>
                  <a:schemeClr val="accent2">
                    <a:lumMod val="75000"/>
                  </a:schemeClr>
                </a:solidFill>
              </a:rPr>
              <a:t> </a:t>
            </a:r>
          </a:p>
        </p:txBody>
      </p:sp>
      <p:pic>
        <p:nvPicPr>
          <p:cNvPr id="5" name="Picture 4" descr="A picture containing text&#10;&#10;Description automatically generated">
            <a:extLst>
              <a:ext uri="{FF2B5EF4-FFF2-40B4-BE49-F238E27FC236}">
                <a16:creationId xmlns:a16="http://schemas.microsoft.com/office/drawing/2014/main" id="{59973417-10BE-24C9-4F89-47792E73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826" y="404664"/>
            <a:ext cx="1371942" cy="1783526"/>
          </a:xfrm>
          <a:prstGeom prst="rect">
            <a:avLst/>
          </a:prstGeom>
        </p:spPr>
      </p:pic>
    </p:spTree>
    <p:extLst>
      <p:ext uri="{BB962C8B-B14F-4D97-AF65-F5344CB8AC3E}">
        <p14:creationId xmlns:p14="http://schemas.microsoft.com/office/powerpoint/2010/main" val="6173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549A-3ED6-B2B1-1CFA-96362D9261CE}"/>
              </a:ext>
            </a:extLst>
          </p:cNvPr>
          <p:cNvSpPr>
            <a:spLocks noGrp="1"/>
          </p:cNvSpPr>
          <p:nvPr>
            <p:ph type="title"/>
          </p:nvPr>
        </p:nvSpPr>
        <p:spPr>
          <a:xfrm>
            <a:off x="683568" y="361949"/>
            <a:ext cx="7488832" cy="990600"/>
          </a:xfrm>
        </p:spPr>
        <p:txBody>
          <a:bodyPr>
            <a:noAutofit/>
          </a:bodyPr>
          <a:lstStyle/>
          <a:p>
            <a:pPr marL="4763" indent="-4763" algn="just">
              <a:spcBef>
                <a:spcPts val="0"/>
              </a:spcBef>
              <a:spcAft>
                <a:spcPts val="0"/>
              </a:spcAft>
            </a:pPr>
            <a:r>
              <a:rPr lang="en-US" sz="4200" b="1" u="sng" dirty="0">
                <a:solidFill>
                  <a:schemeClr val="bg1"/>
                </a:solidFill>
                <a:latin typeface="Calibri Light" panose="020F0302020204030204" pitchFamily="34" charset="0"/>
                <a:ea typeface="Candara" panose="020E0502030303020204" pitchFamily="34" charset="0"/>
                <a:cs typeface="Candara" panose="020E0502030303020204" pitchFamily="34" charset="0"/>
              </a:rPr>
              <a:t>SCHOOL RULES – SAFE, READY, RESPECTFUL</a:t>
            </a:r>
            <a:r>
              <a:rPr lang="en-US" sz="4200" b="1" dirty="0">
                <a:solidFill>
                  <a:schemeClr val="bg1"/>
                </a:solidFill>
                <a:latin typeface="Calibri Light" panose="020F0302020204030204" pitchFamily="34" charset="0"/>
                <a:ea typeface="Candara" panose="020E0502030303020204" pitchFamily="34" charset="0"/>
                <a:cs typeface="Candara" panose="020E0502030303020204" pitchFamily="34" charset="0"/>
              </a:rPr>
              <a:t> </a:t>
            </a:r>
            <a:endParaRPr lang="en-US" sz="4200" b="1" dirty="0">
              <a:solidFill>
                <a:schemeClr val="bg1"/>
              </a:solidFill>
              <a:latin typeface="Candara" panose="020E0502030303020204" pitchFamily="34" charset="0"/>
              <a:ea typeface="Candara" panose="020E0502030303020204" pitchFamily="34" charset="0"/>
              <a:cs typeface="Candara" panose="020E0502030303020204" pitchFamily="34" charset="0"/>
            </a:endParaRPr>
          </a:p>
        </p:txBody>
      </p:sp>
      <p:sp>
        <p:nvSpPr>
          <p:cNvPr id="3" name="Content Placeholder 2">
            <a:extLst>
              <a:ext uri="{FF2B5EF4-FFF2-40B4-BE49-F238E27FC236}">
                <a16:creationId xmlns:a16="http://schemas.microsoft.com/office/drawing/2014/main" id="{1F4A6D39-AA1A-0BF4-33F8-FB91AA013594}"/>
              </a:ext>
            </a:extLst>
          </p:cNvPr>
          <p:cNvSpPr>
            <a:spLocks noGrp="1"/>
          </p:cNvSpPr>
          <p:nvPr>
            <p:ph idx="1"/>
          </p:nvPr>
        </p:nvSpPr>
        <p:spPr>
          <a:xfrm>
            <a:off x="539552" y="2564904"/>
            <a:ext cx="7992888" cy="3744416"/>
          </a:xfrm>
        </p:spPr>
        <p:txBody>
          <a:bodyPr>
            <a:normAutofit fontScale="85000" lnSpcReduction="10000"/>
          </a:bodyPr>
          <a:lstStyle/>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There are just 3 simple, clear and coherent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expectations. </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This makes it easy for adults and children to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recognise</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good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behaviours</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and expectations.</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They are easy to follow and easy to remember, enabling all children and all adults to embrace them. </a:t>
            </a:r>
            <a:endParaRPr lang="en-US" sz="34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3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4255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8C31-91EB-912C-DB70-E18A7B25318D}"/>
              </a:ext>
            </a:extLst>
          </p:cNvPr>
          <p:cNvSpPr>
            <a:spLocks noGrp="1"/>
          </p:cNvSpPr>
          <p:nvPr>
            <p:ph type="title"/>
          </p:nvPr>
        </p:nvSpPr>
        <p:spPr/>
        <p:txBody>
          <a:bodyPr/>
          <a:lstStyle/>
          <a:p>
            <a:r>
              <a:rPr lang="en-US" dirty="0"/>
              <a:t>BE SAFE </a:t>
            </a:r>
          </a:p>
        </p:txBody>
      </p:sp>
      <p:sp>
        <p:nvSpPr>
          <p:cNvPr id="3" name="Content Placeholder 2">
            <a:extLst>
              <a:ext uri="{FF2B5EF4-FFF2-40B4-BE49-F238E27FC236}">
                <a16:creationId xmlns:a16="http://schemas.microsoft.com/office/drawing/2014/main" id="{0D980A84-2733-14EC-AF75-F25468FDCBDF}"/>
              </a:ext>
            </a:extLst>
          </p:cNvPr>
          <p:cNvSpPr>
            <a:spLocks noGrp="1"/>
          </p:cNvSpPr>
          <p:nvPr>
            <p:ph idx="1"/>
          </p:nvPr>
        </p:nvSpPr>
        <p:spPr>
          <a:xfrm>
            <a:off x="871538" y="2674938"/>
            <a:ext cx="7948934" cy="3994422"/>
          </a:xfrm>
        </p:spPr>
        <p:txBody>
          <a:bodyPr>
            <a:normAutofit/>
          </a:bodyPr>
          <a:lstStyle/>
          <a:p>
            <a:pPr marL="0" indent="0" algn="just">
              <a:spcBef>
                <a:spcPts val="0"/>
              </a:spcBef>
              <a:spcAft>
                <a:spcPts val="0"/>
              </a:spcAft>
              <a:buNone/>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cs typeface="Candara" panose="020E0502030303020204" pitchFamily="34" charset="0"/>
              </a:rPr>
              <a:t>SAFE</a:t>
            </a: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 when: </a:t>
            </a:r>
          </a:p>
          <a:p>
            <a:pPr marL="0" indent="0" algn="just">
              <a:spcBef>
                <a:spcPts val="0"/>
              </a:spcBef>
              <a:spcAft>
                <a:spcPts val="0"/>
              </a:spcAft>
              <a:buNone/>
            </a:pPr>
            <a:endPar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move around school in a safe manner;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follow instructions to keep ourselves safe e.g. on school trips;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use equipment safely;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stay safe online;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cross roads safely;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keep our hands and feet to ourselves. </a:t>
            </a:r>
            <a:endParaRPr lang="en-US" sz="2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2175"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endParaRPr lang="en-US" dirty="0"/>
          </a:p>
        </p:txBody>
      </p:sp>
    </p:spTree>
    <p:extLst>
      <p:ext uri="{BB962C8B-B14F-4D97-AF65-F5344CB8AC3E}">
        <p14:creationId xmlns:p14="http://schemas.microsoft.com/office/powerpoint/2010/main" val="215533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8F04-7298-16E8-CA28-6BE401904FD0}"/>
              </a:ext>
            </a:extLst>
          </p:cNvPr>
          <p:cNvSpPr>
            <a:spLocks noGrp="1"/>
          </p:cNvSpPr>
          <p:nvPr>
            <p:ph type="title"/>
          </p:nvPr>
        </p:nvSpPr>
        <p:spPr/>
        <p:txBody>
          <a:bodyPr/>
          <a:lstStyle/>
          <a:p>
            <a:r>
              <a:rPr lang="en-US" dirty="0"/>
              <a:t>BE READY </a:t>
            </a:r>
          </a:p>
        </p:txBody>
      </p:sp>
      <p:sp>
        <p:nvSpPr>
          <p:cNvPr id="3" name="Content Placeholder 2">
            <a:extLst>
              <a:ext uri="{FF2B5EF4-FFF2-40B4-BE49-F238E27FC236}">
                <a16:creationId xmlns:a16="http://schemas.microsoft.com/office/drawing/2014/main" id="{83680551-C518-802D-C3EE-A1D38D81A35B}"/>
              </a:ext>
            </a:extLst>
          </p:cNvPr>
          <p:cNvSpPr>
            <a:spLocks noGrp="1"/>
          </p:cNvSpPr>
          <p:nvPr>
            <p:ph idx="1"/>
          </p:nvPr>
        </p:nvSpPr>
        <p:spPr/>
        <p:txBody>
          <a:bodyPr/>
          <a:lstStyle/>
          <a:p>
            <a:pPr marL="0" indent="0" algn="just">
              <a:spcBef>
                <a:spcPts val="0"/>
              </a:spcBef>
              <a:spcAft>
                <a:spcPts val="0"/>
              </a:spcAft>
              <a:buNone/>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cs typeface="Candara" panose="020E0502030303020204" pitchFamily="34" charset="0"/>
              </a:rPr>
              <a:t>READY</a:t>
            </a: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 to learn when: </a:t>
            </a:r>
          </a:p>
          <a:p>
            <a:pPr marL="0" indent="0" algn="just">
              <a:spcBef>
                <a:spcPts val="0"/>
              </a:spcBef>
              <a:spcAft>
                <a:spcPts val="0"/>
              </a:spcAft>
              <a:buNone/>
            </a:pPr>
            <a:endPar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arrive at school on time;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have our equipment ready;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show that we are listening,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ready to start lessons;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ready to listen and follow instructions.</a:t>
            </a:r>
            <a:endParaRPr lang="en-US" sz="2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9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230707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FA8E-CE77-F495-CEE7-E7B2216D922E}"/>
              </a:ext>
            </a:extLst>
          </p:cNvPr>
          <p:cNvSpPr>
            <a:spLocks noGrp="1"/>
          </p:cNvSpPr>
          <p:nvPr>
            <p:ph type="title"/>
          </p:nvPr>
        </p:nvSpPr>
        <p:spPr/>
        <p:txBody>
          <a:bodyPr/>
          <a:lstStyle/>
          <a:p>
            <a:r>
              <a:rPr lang="en-US" dirty="0"/>
              <a:t>BE RESPECTFUL </a:t>
            </a:r>
          </a:p>
        </p:txBody>
      </p:sp>
      <p:sp>
        <p:nvSpPr>
          <p:cNvPr id="3" name="Content Placeholder 2">
            <a:extLst>
              <a:ext uri="{FF2B5EF4-FFF2-40B4-BE49-F238E27FC236}">
                <a16:creationId xmlns:a16="http://schemas.microsoft.com/office/drawing/2014/main" id="{CB60972B-5D34-A44A-3D42-B76D9F88F9FE}"/>
              </a:ext>
            </a:extLst>
          </p:cNvPr>
          <p:cNvSpPr>
            <a:spLocks noGrp="1"/>
          </p:cNvSpPr>
          <p:nvPr>
            <p:ph idx="1"/>
          </p:nvPr>
        </p:nvSpPr>
        <p:spPr>
          <a:xfrm>
            <a:off x="508001" y="2477692"/>
            <a:ext cx="7808415" cy="3903636"/>
          </a:xfrm>
        </p:spPr>
        <p:txBody>
          <a:bodyPr/>
          <a:lstStyle/>
          <a:p>
            <a:pPr marL="0" indent="0">
              <a:buNone/>
            </a:pPr>
            <a:r>
              <a:rPr lang="en-US" sz="2600" dirty="0">
                <a:solidFill>
                  <a:srgbClr val="000000"/>
                </a:solidFill>
                <a:latin typeface="Calibri Light" panose="020F0302020204030204" pitchFamily="34" charset="0"/>
                <a:ea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rPr>
              <a:t>RESPECTFUL</a:t>
            </a:r>
            <a:r>
              <a:rPr lang="en-US" sz="2600" dirty="0">
                <a:solidFill>
                  <a:srgbClr val="000000"/>
                </a:solidFill>
                <a:latin typeface="Calibri Light" panose="020F0302020204030204" pitchFamily="34" charset="0"/>
                <a:ea typeface="Candara" panose="020E0502030303020204" pitchFamily="34" charset="0"/>
              </a:rPr>
              <a:t> when: </a:t>
            </a:r>
          </a:p>
          <a:p>
            <a:r>
              <a:rPr lang="en-US" sz="2600" dirty="0">
                <a:solidFill>
                  <a:srgbClr val="000000"/>
                </a:solidFill>
                <a:latin typeface="Calibri Light" panose="020F0302020204030204" pitchFamily="34" charset="0"/>
                <a:ea typeface="Candara" panose="020E0502030303020204" pitchFamily="34" charset="0"/>
              </a:rPr>
              <a:t>we listen when others speak; </a:t>
            </a:r>
          </a:p>
          <a:p>
            <a:r>
              <a:rPr lang="en-US" sz="2600" dirty="0">
                <a:solidFill>
                  <a:srgbClr val="000000"/>
                </a:solidFill>
                <a:latin typeface="Calibri Light" panose="020F0302020204030204" pitchFamily="34" charset="0"/>
                <a:ea typeface="Candara" panose="020E0502030303020204" pitchFamily="34" charset="0"/>
              </a:rPr>
              <a:t>we respect the property of our friends and the school; </a:t>
            </a:r>
          </a:p>
          <a:p>
            <a:r>
              <a:rPr lang="en-US" sz="2600" dirty="0">
                <a:solidFill>
                  <a:srgbClr val="000000"/>
                </a:solidFill>
                <a:latin typeface="Calibri Light" panose="020F0302020204030204" pitchFamily="34" charset="0"/>
                <a:ea typeface="Candara" panose="020E0502030303020204" pitchFamily="34" charset="0"/>
              </a:rPr>
              <a:t>we show manners; </a:t>
            </a:r>
          </a:p>
          <a:p>
            <a:r>
              <a:rPr lang="en-US" sz="2600" dirty="0">
                <a:solidFill>
                  <a:srgbClr val="000000"/>
                </a:solidFill>
                <a:latin typeface="Calibri Light" panose="020F0302020204030204" pitchFamily="34" charset="0"/>
                <a:ea typeface="Candara" panose="020E0502030303020204" pitchFamily="34" charset="0"/>
              </a:rPr>
              <a:t>we consider others' feelings; </a:t>
            </a:r>
          </a:p>
          <a:p>
            <a:r>
              <a:rPr lang="en-US" sz="2600" dirty="0">
                <a:solidFill>
                  <a:srgbClr val="000000"/>
                </a:solidFill>
                <a:latin typeface="Calibri Light" panose="020F0302020204030204" pitchFamily="34" charset="0"/>
                <a:ea typeface="Candara" panose="020E0502030303020204" pitchFamily="34" charset="0"/>
              </a:rPr>
              <a:t>we focus our attention; </a:t>
            </a:r>
          </a:p>
          <a:p>
            <a:r>
              <a:rPr lang="en-US" sz="2600" dirty="0">
                <a:solidFill>
                  <a:srgbClr val="000000"/>
                </a:solidFill>
                <a:latin typeface="Calibri Light" panose="020F0302020204030204" pitchFamily="34" charset="0"/>
                <a:ea typeface="Candara" panose="020E0502030303020204" pitchFamily="34" charset="0"/>
              </a:rPr>
              <a:t>we show effort.</a:t>
            </a:r>
            <a:endParaRPr lang="en-US" sz="2600" dirty="0"/>
          </a:p>
          <a:p>
            <a:endParaRPr lang="en-US" dirty="0"/>
          </a:p>
        </p:txBody>
      </p:sp>
    </p:spTree>
    <p:extLst>
      <p:ext uri="{BB962C8B-B14F-4D97-AF65-F5344CB8AC3E}">
        <p14:creationId xmlns:p14="http://schemas.microsoft.com/office/powerpoint/2010/main" val="193540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337E2-23DE-456F-8564-03E991F389A4}"/>
              </a:ext>
            </a:extLst>
          </p:cNvPr>
          <p:cNvSpPr>
            <a:spLocks noGrp="1"/>
          </p:cNvSpPr>
          <p:nvPr>
            <p:ph idx="1"/>
          </p:nvPr>
        </p:nvSpPr>
        <p:spPr>
          <a:xfrm>
            <a:off x="1043608" y="3848472"/>
            <a:ext cx="6824662" cy="2443163"/>
          </a:xfrm>
        </p:spPr>
        <p:txBody>
          <a:bodyPr/>
          <a:lstStyle/>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Lunsford Primary monitors the attendance of every child in the school. We work with and support those children and their families who are not attending school without sufficient reason. </a:t>
            </a:r>
            <a:r>
              <a:rPr lang="en-US" sz="1800" b="1" u="sng" dirty="0">
                <a:latin typeface="Calibri Light" panose="020F0302020204030204" pitchFamily="34" charset="0"/>
                <a:cs typeface="Calibri Light" panose="020F0302020204030204" pitchFamily="34" charset="0"/>
              </a:rPr>
              <a:t>Our attendance target for this academic year is 96.5% attendance. </a:t>
            </a:r>
          </a:p>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To put this in perspective 95% sounds good, but means that your child misses:</a:t>
            </a:r>
          </a:p>
          <a:p>
            <a:pPr>
              <a:defRPr/>
            </a:pPr>
            <a:r>
              <a:rPr lang="en-US" sz="1800" dirty="0">
                <a:latin typeface="Calibri Light" panose="020F0302020204030204" pitchFamily="34" charset="0"/>
                <a:cs typeface="Calibri Light" panose="020F0302020204030204" pitchFamily="34" charset="0"/>
              </a:rPr>
              <a:t>one half day each fortnight</a:t>
            </a:r>
          </a:p>
          <a:p>
            <a:pPr>
              <a:defRPr/>
            </a:pPr>
            <a:r>
              <a:rPr lang="en-US" sz="1800" dirty="0">
                <a:latin typeface="Calibri Light" panose="020F0302020204030204" pitchFamily="34" charset="0"/>
                <a:cs typeface="Calibri Light" panose="020F0302020204030204" pitchFamily="34" charset="0"/>
              </a:rPr>
              <a:t>two weeks every school year</a:t>
            </a:r>
          </a:p>
          <a:p>
            <a:pPr>
              <a:defRPr/>
            </a:pPr>
            <a:r>
              <a:rPr lang="en-US" sz="1800" dirty="0">
                <a:latin typeface="Calibri Light" panose="020F0302020204030204" pitchFamily="34" charset="0"/>
                <a:cs typeface="Calibri Light" panose="020F0302020204030204" pitchFamily="34" charset="0"/>
              </a:rPr>
              <a:t>over three-quarters of a school year in a school career</a:t>
            </a:r>
          </a:p>
          <a:p>
            <a:pPr>
              <a:defRPr/>
            </a:pPr>
            <a:endParaRPr lang="en-US" dirty="0"/>
          </a:p>
        </p:txBody>
      </p:sp>
      <p:sp>
        <p:nvSpPr>
          <p:cNvPr id="44035" name="Title 2">
            <a:extLst>
              <a:ext uri="{FF2B5EF4-FFF2-40B4-BE49-F238E27FC236}">
                <a16:creationId xmlns:a16="http://schemas.microsoft.com/office/drawing/2014/main" id="{D15B2629-6DD8-48AC-8FAE-A208FB302B12}"/>
              </a:ext>
            </a:extLst>
          </p:cNvPr>
          <p:cNvSpPr>
            <a:spLocks noGrp="1"/>
          </p:cNvSpPr>
          <p:nvPr>
            <p:ph type="title"/>
          </p:nvPr>
        </p:nvSpPr>
        <p:spPr/>
        <p:txBody>
          <a:bodyPr/>
          <a:lstStyle/>
          <a:p>
            <a:r>
              <a:rPr lang="en-US" altLang="en-US">
                <a:solidFill>
                  <a:srgbClr val="FFC000"/>
                </a:solidFill>
                <a:latin typeface="Calibri Light" panose="020F0302020204030204" pitchFamily="34" charset="0"/>
                <a:cs typeface="Calibri Light" panose="020F0302020204030204" pitchFamily="34" charset="0"/>
              </a:rPr>
              <a:t>Attendance</a:t>
            </a:r>
          </a:p>
        </p:txBody>
      </p:sp>
      <p:pic>
        <p:nvPicPr>
          <p:cNvPr id="44036" name="Picture 2" descr="Image result for school attendance facts uk">
            <a:extLst>
              <a:ext uri="{FF2B5EF4-FFF2-40B4-BE49-F238E27FC236}">
                <a16:creationId xmlns:a16="http://schemas.microsoft.com/office/drawing/2014/main" id="{7B4E04D7-C18A-4842-BDBD-D823BB520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606"/>
          <a:stretch>
            <a:fillRect/>
          </a:stretch>
        </p:blipFill>
        <p:spPr bwMode="auto">
          <a:xfrm>
            <a:off x="471488" y="1849438"/>
            <a:ext cx="8229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600">
                                          <p:stCondLst>
                                            <p:cond delay="0"/>
                                          </p:stCondLst>
                                        </p:cTn>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40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34d301d-d4c2-4fa9-b2b4-b936703136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45" ma:contentTypeDescription="Create a new document." ma:contentTypeScope="" ma:versionID="564cfc9f7fe89f43b21a1852afb85dc0">
  <xsd:schema xmlns:xsd="http://www.w3.org/2001/XMLSchema" xmlns:xs="http://www.w3.org/2001/XMLSchema" xmlns:p="http://schemas.microsoft.com/office/2006/metadata/properties" xmlns:ns3="55f02c55-74bc-4912-b0d0-4bfb6edbfab1" xmlns:ns4="4caa7457-9c78-44fd-9149-a7213f83d5e9" xmlns:ns5="134d301d-d4c2-4fa9-b2b4-b936703136ea" targetNamespace="http://schemas.microsoft.com/office/2006/metadata/properties" ma:root="true" ma:fieldsID="54364702c6fba3fb93abc4fa49081c94" ns3:_="" ns4:_="" ns5:_="">
    <xsd:import namespace="55f02c55-74bc-4912-b0d0-4bfb6edbfab1"/>
    <xsd:import namespace="4caa7457-9c78-44fd-9149-a7213f83d5e9"/>
    <xsd:import namespace="134d301d-d4c2-4fa9-b2b4-b936703136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5:MediaLengthInSeconds" minOccurs="0"/>
                <xsd:element ref="ns5:_activity" minOccurs="0"/>
                <xsd:element ref="ns5:MediaServiceObjectDetectorVersions" minOccurs="0"/>
                <xsd:element ref="ns5:MediaServiceSystemTag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02c55-74bc-4912-b0d0-4bfb6edbf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aa7457-9c78-44fd-9149-a7213f83d5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4d301d-d4c2-4fa9-b2b4-b936703136ea" elementFormDefault="qualified">
    <xsd:import namespace="http://schemas.microsoft.com/office/2006/documentManagement/types"/>
    <xsd:import namespace="http://schemas.microsoft.com/office/infopath/2007/PartnerControls"/>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869FD-A1BD-4BCC-A69B-CA956D2A3231}">
  <ds:schemaRefs>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134d301d-d4c2-4fa9-b2b4-b936703136ea"/>
    <ds:schemaRef ds:uri="4caa7457-9c78-44fd-9149-a7213f83d5e9"/>
    <ds:schemaRef ds:uri="55f02c55-74bc-4912-b0d0-4bfb6edbfab1"/>
  </ds:schemaRefs>
</ds:datastoreItem>
</file>

<file path=customXml/itemProps2.xml><?xml version="1.0" encoding="utf-8"?>
<ds:datastoreItem xmlns:ds="http://schemas.openxmlformats.org/officeDocument/2006/customXml" ds:itemID="{DF36F27A-C512-4981-9272-A2F6C05222D6}">
  <ds:schemaRefs>
    <ds:schemaRef ds:uri="http://schemas.microsoft.com/sharepoint/v3/contenttype/forms"/>
  </ds:schemaRefs>
</ds:datastoreItem>
</file>

<file path=customXml/itemProps3.xml><?xml version="1.0" encoding="utf-8"?>
<ds:datastoreItem xmlns:ds="http://schemas.openxmlformats.org/officeDocument/2006/customXml" ds:itemID="{B4E3374C-8941-4835-A37A-6A4064C61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f02c55-74bc-4912-b0d0-4bfb6edbfab1"/>
    <ds:schemaRef ds:uri="4caa7457-9c78-44fd-9149-a7213f83d5e9"/>
    <ds:schemaRef ds:uri="134d301d-d4c2-4fa9-b2b4-b93670313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4513</TotalTime>
  <Words>2469</Words>
  <Application>Microsoft Office PowerPoint</Application>
  <PresentationFormat>On-screen Show (4:3)</PresentationFormat>
  <Paragraphs>229</Paragraphs>
  <Slides>32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Comic Sans MS</vt:lpstr>
      <vt:lpstr>Symbol</vt:lpstr>
      <vt:lpstr>Times New Roman</vt:lpstr>
      <vt:lpstr>Wingdings</vt:lpstr>
      <vt:lpstr>Waveform</vt:lpstr>
      <vt:lpstr>Lunsford Primary School</vt:lpstr>
      <vt:lpstr>Who’s Who?</vt:lpstr>
      <vt:lpstr>Our Values: Kindness     Respect    Positivity     Perseverance Responsibility     Hard work </vt:lpstr>
      <vt:lpstr>Our School Rules  </vt:lpstr>
      <vt:lpstr>SCHOOL RULES – SAFE, READY, RESPECTFUL </vt:lpstr>
      <vt:lpstr>BE SAFE </vt:lpstr>
      <vt:lpstr>BE READY </vt:lpstr>
      <vt:lpstr>BE RESPECTFUL </vt:lpstr>
      <vt:lpstr>Attendance</vt:lpstr>
      <vt:lpstr>Attendance</vt:lpstr>
      <vt:lpstr>Uniform</vt:lpstr>
      <vt:lpstr>PowerPoint Presentation</vt:lpstr>
      <vt:lpstr>Year 6 Expectations</vt:lpstr>
      <vt:lpstr>Autumn Term Topics </vt:lpstr>
      <vt:lpstr>Spring Term Topics </vt:lpstr>
      <vt:lpstr>Summer Term Topics </vt:lpstr>
      <vt:lpstr>Things to Look Forward to in Y6…</vt:lpstr>
      <vt:lpstr>Spellings and Times Tables</vt:lpstr>
      <vt:lpstr>Reading</vt:lpstr>
      <vt:lpstr>Homework</vt:lpstr>
      <vt:lpstr>Homework</vt:lpstr>
      <vt:lpstr>PE</vt:lpstr>
      <vt:lpstr>Assessment</vt:lpstr>
      <vt:lpstr>Secondary Transfer</vt:lpstr>
      <vt:lpstr>SEN - Open and Honest             Communication</vt:lpstr>
      <vt:lpstr>Online  Safety</vt:lpstr>
      <vt:lpstr>Online Safety</vt:lpstr>
      <vt:lpstr>Mobile Phones</vt:lpstr>
      <vt:lpstr>Mobile Phones</vt:lpstr>
      <vt:lpstr>Getting in Contact</vt:lpstr>
      <vt:lpstr>Getting in Contact</vt:lpstr>
      <vt:lpstr>Lunsford Primary School</vt:lpstr>
    </vt:vector>
  </TitlesOfParts>
  <Company>Dame Janet J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Dame Janet Community Junior School</dc:title>
  <dc:creator>The Headteacher</dc:creator>
  <cp:lastModifiedBy>Mrs Claire Walker</cp:lastModifiedBy>
  <cp:revision>251</cp:revision>
  <cp:lastPrinted>2016-06-21T11:26:50Z</cp:lastPrinted>
  <dcterms:created xsi:type="dcterms:W3CDTF">2006-07-04T09:52:48Z</dcterms:created>
  <dcterms:modified xsi:type="dcterms:W3CDTF">2025-09-01T11:06:38Z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